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0" r:id="rId1"/>
  </p:sldMasterIdLst>
  <p:notesMasterIdLst>
    <p:notesMasterId r:id="rId14"/>
  </p:notesMasterIdLst>
  <p:sldIdLst>
    <p:sldId id="256" r:id="rId2"/>
    <p:sldId id="286" r:id="rId3"/>
    <p:sldId id="287" r:id="rId4"/>
    <p:sldId id="288" r:id="rId5"/>
    <p:sldId id="289" r:id="rId6"/>
    <p:sldId id="290" r:id="rId7"/>
    <p:sldId id="277" r:id="rId8"/>
    <p:sldId id="284" r:id="rId9"/>
    <p:sldId id="282" r:id="rId10"/>
    <p:sldId id="259" r:id="rId11"/>
    <p:sldId id="291" r:id="rId12"/>
    <p:sldId id="292"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07">
          <p15:clr>
            <a:srgbClr val="9AA0A6"/>
          </p15:clr>
        </p15:guide>
        <p15:guide id="2" orient="horz" pos="1790">
          <p15:clr>
            <a:srgbClr val="9AA0A6"/>
          </p15:clr>
        </p15:guide>
        <p15:guide id="3" orient="horz" pos="1148">
          <p15:clr>
            <a:srgbClr val="9AA0A6"/>
          </p15:clr>
        </p15:guide>
        <p15:guide id="4" pos="2880">
          <p15:clr>
            <a:srgbClr val="9AA0A6"/>
          </p15:clr>
        </p15:guide>
        <p15:guide id="5" orient="horz" pos="145">
          <p15:clr>
            <a:srgbClr val="9AA0A6"/>
          </p15:clr>
        </p15:guide>
        <p15:guide id="6" orient="horz" pos="2526">
          <p15:clr>
            <a:srgbClr val="9AA0A6"/>
          </p15:clr>
        </p15:guide>
        <p15:guide id="7" orient="horz" pos="1469">
          <p15:clr>
            <a:srgbClr val="9AA0A6"/>
          </p15:clr>
        </p15:guide>
        <p15:guide id="8" orient="horz" pos="2795">
          <p15:clr>
            <a:srgbClr val="9AA0A6"/>
          </p15:clr>
        </p15:guide>
        <p15:guide id="9" orient="horz" pos="2146">
          <p15:clr>
            <a:srgbClr val="9AA0A6"/>
          </p15:clr>
        </p15:guide>
        <p15:guide id="10" orient="horz" pos="2686">
          <p15:clr>
            <a:srgbClr val="9AA0A6"/>
          </p15:clr>
        </p15:guide>
        <p15:guide id="11" orient="horz" pos="11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02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C58C0-5DD7-4584-B644-C95D2124343D}">
  <a:tblStyle styleId="{E64C58C0-5DD7-4584-B644-C95D212434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97"/>
    <p:restoredTop sz="75562"/>
  </p:normalViewPr>
  <p:slideViewPr>
    <p:cSldViewPr snapToGrid="0">
      <p:cViewPr>
        <p:scale>
          <a:sx n="108" d="100"/>
          <a:sy n="108" d="100"/>
        </p:scale>
        <p:origin x="144" y="328"/>
      </p:cViewPr>
      <p:guideLst>
        <p:guide orient="horz" pos="907"/>
        <p:guide orient="horz" pos="1790"/>
        <p:guide orient="horz" pos="1148"/>
        <p:guide pos="2880"/>
        <p:guide orient="horz" pos="145"/>
        <p:guide orient="horz" pos="2526"/>
        <p:guide orient="horz" pos="1469"/>
        <p:guide orient="horz" pos="2795"/>
        <p:guide orient="horz" pos="2146"/>
        <p:guide orient="horz" pos="2686"/>
        <p:guide orient="horz" pos="1106"/>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alpha val="2000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alpha val="2000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alpha val="2000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67742B-7EA6-8F4B-83B6-74447D031746}" type="doc">
      <dgm:prSet loTypeId="urn:microsoft.com/office/officeart/2005/8/layout/hChevron3" loCatId="" qsTypeId="urn:microsoft.com/office/officeart/2005/8/quickstyle/simple1" qsCatId="simple" csTypeId="urn:microsoft.com/office/officeart/2005/8/colors/accent1_2" csCatId="accent1" phldr="1"/>
      <dgm:spPr/>
    </dgm:pt>
    <dgm:pt modelId="{E3860757-4594-A444-8F02-4FC3000BDDAF}">
      <dgm:prSet phldrT="[Text]"/>
      <dgm:spPr/>
      <dgm:t>
        <a:bodyPr/>
        <a:lstStyle/>
        <a:p>
          <a:r>
            <a:rPr lang="en-US" dirty="0"/>
            <a:t>Obtain Data</a:t>
          </a:r>
        </a:p>
      </dgm:t>
    </dgm:pt>
    <dgm:pt modelId="{4F9E5C2C-8BB5-8F4B-86C5-2FC3E8675852}" type="parTrans" cxnId="{2E9FDB37-6010-C542-9C42-E9953F7D89B1}">
      <dgm:prSet/>
      <dgm:spPr/>
      <dgm:t>
        <a:bodyPr/>
        <a:lstStyle/>
        <a:p>
          <a:endParaRPr lang="en-US"/>
        </a:p>
      </dgm:t>
    </dgm:pt>
    <dgm:pt modelId="{44569839-F6DC-DD43-B6D6-1D67DC8C90CB}" type="sibTrans" cxnId="{2E9FDB37-6010-C542-9C42-E9953F7D89B1}">
      <dgm:prSet/>
      <dgm:spPr/>
      <dgm:t>
        <a:bodyPr/>
        <a:lstStyle/>
        <a:p>
          <a:endParaRPr lang="en-US"/>
        </a:p>
      </dgm:t>
    </dgm:pt>
    <dgm:pt modelId="{6DED6470-8C73-2043-A9B5-DA0E26482180}">
      <dgm:prSet phldrT="[Text]"/>
      <dgm:spPr>
        <a:solidFill>
          <a:schemeClr val="accent1">
            <a:hueOff val="0"/>
            <a:satOff val="0"/>
            <a:lumOff val="0"/>
          </a:schemeClr>
        </a:solidFill>
      </dgm:spPr>
      <dgm:t>
        <a:bodyPr/>
        <a:lstStyle/>
        <a:p>
          <a:r>
            <a:rPr lang="en-US" dirty="0"/>
            <a:t>Scrub</a:t>
          </a:r>
        </a:p>
      </dgm:t>
    </dgm:pt>
    <dgm:pt modelId="{D0FE9895-20A9-C54E-B2FB-74C3CCA2F7C8}" type="parTrans" cxnId="{F5FFD7DA-1592-1E40-9337-F20DE37BFA7F}">
      <dgm:prSet/>
      <dgm:spPr/>
      <dgm:t>
        <a:bodyPr/>
        <a:lstStyle/>
        <a:p>
          <a:endParaRPr lang="en-US"/>
        </a:p>
      </dgm:t>
    </dgm:pt>
    <dgm:pt modelId="{393B2C37-120E-1D46-9077-6A479F470E76}" type="sibTrans" cxnId="{F5FFD7DA-1592-1E40-9337-F20DE37BFA7F}">
      <dgm:prSet/>
      <dgm:spPr/>
      <dgm:t>
        <a:bodyPr/>
        <a:lstStyle/>
        <a:p>
          <a:endParaRPr lang="en-US"/>
        </a:p>
      </dgm:t>
    </dgm:pt>
    <dgm:pt modelId="{F2460AF0-0743-0D41-AEED-826AA04358E5}">
      <dgm:prSet phldrT="[Text]"/>
      <dgm:spPr>
        <a:solidFill>
          <a:schemeClr val="accent1">
            <a:hueOff val="0"/>
            <a:satOff val="0"/>
            <a:lumOff val="0"/>
          </a:schemeClr>
        </a:solidFill>
      </dgm:spPr>
      <dgm:t>
        <a:bodyPr/>
        <a:lstStyle/>
        <a:p>
          <a:r>
            <a:rPr lang="en-US" dirty="0"/>
            <a:t>Explore</a:t>
          </a:r>
        </a:p>
      </dgm:t>
    </dgm:pt>
    <dgm:pt modelId="{F14527A5-22C6-9B48-B135-745E5FAF14E4}" type="parTrans" cxnId="{A4C3E2FC-AFCC-1541-9732-A40BDD74219C}">
      <dgm:prSet/>
      <dgm:spPr/>
      <dgm:t>
        <a:bodyPr/>
        <a:lstStyle/>
        <a:p>
          <a:endParaRPr lang="en-US"/>
        </a:p>
      </dgm:t>
    </dgm:pt>
    <dgm:pt modelId="{A71E2B0F-B954-A244-ADA2-D0AC069C64E3}" type="sibTrans" cxnId="{A4C3E2FC-AFCC-1541-9732-A40BDD74219C}">
      <dgm:prSet/>
      <dgm:spPr/>
      <dgm:t>
        <a:bodyPr/>
        <a:lstStyle/>
        <a:p>
          <a:endParaRPr lang="en-US"/>
        </a:p>
      </dgm:t>
    </dgm:pt>
    <dgm:pt modelId="{A927BDF6-AAEA-B44B-A877-1C34C1BAACF5}">
      <dgm:prSet phldrT="[Text]"/>
      <dgm:spPr>
        <a:solidFill>
          <a:schemeClr val="accent1">
            <a:hueOff val="0"/>
            <a:satOff val="0"/>
            <a:lumOff val="0"/>
          </a:schemeClr>
        </a:solidFill>
      </dgm:spPr>
      <dgm:t>
        <a:bodyPr/>
        <a:lstStyle/>
        <a:p>
          <a:r>
            <a:rPr lang="en-US" dirty="0"/>
            <a:t>Model</a:t>
          </a:r>
        </a:p>
      </dgm:t>
    </dgm:pt>
    <dgm:pt modelId="{EAB83AE3-61C3-9C4A-9DFE-F12BD4E0CB9C}" type="parTrans" cxnId="{480CA2F4-17C2-BA4B-9333-CD32C45B20FB}">
      <dgm:prSet/>
      <dgm:spPr/>
      <dgm:t>
        <a:bodyPr/>
        <a:lstStyle/>
        <a:p>
          <a:endParaRPr lang="en-US"/>
        </a:p>
      </dgm:t>
    </dgm:pt>
    <dgm:pt modelId="{E6F8BDA7-72A0-A64D-A084-98B2046D662A}" type="sibTrans" cxnId="{480CA2F4-17C2-BA4B-9333-CD32C45B20FB}">
      <dgm:prSet/>
      <dgm:spPr/>
      <dgm:t>
        <a:bodyPr/>
        <a:lstStyle/>
        <a:p>
          <a:endParaRPr lang="en-US"/>
        </a:p>
      </dgm:t>
    </dgm:pt>
    <dgm:pt modelId="{B24271AE-B0BC-5B40-8F22-7456C93744DF}">
      <dgm:prSet phldrT="[Text]"/>
      <dgm:spPr>
        <a:solidFill>
          <a:schemeClr val="accent1">
            <a:hueOff val="0"/>
            <a:satOff val="0"/>
            <a:lumOff val="0"/>
          </a:schemeClr>
        </a:solidFill>
      </dgm:spPr>
      <dgm:t>
        <a:bodyPr/>
        <a:lstStyle/>
        <a:p>
          <a:r>
            <a:rPr lang="en-US" dirty="0"/>
            <a:t>Use</a:t>
          </a:r>
        </a:p>
      </dgm:t>
    </dgm:pt>
    <dgm:pt modelId="{B3589DC8-3BE3-D24D-BFEE-FA7052125C9F}" type="parTrans" cxnId="{6F7FA219-C7C1-0A42-9EB8-98601ABB0852}">
      <dgm:prSet/>
      <dgm:spPr/>
      <dgm:t>
        <a:bodyPr/>
        <a:lstStyle/>
        <a:p>
          <a:endParaRPr lang="en-US"/>
        </a:p>
      </dgm:t>
    </dgm:pt>
    <dgm:pt modelId="{F3937BC6-1F12-484D-8075-73581FBC5D0C}" type="sibTrans" cxnId="{6F7FA219-C7C1-0A42-9EB8-98601ABB0852}">
      <dgm:prSet/>
      <dgm:spPr/>
      <dgm:t>
        <a:bodyPr/>
        <a:lstStyle/>
        <a:p>
          <a:endParaRPr lang="en-US"/>
        </a:p>
      </dgm:t>
    </dgm:pt>
    <dgm:pt modelId="{6085368C-2C8C-8842-9B2E-0AABC0A46260}" type="pres">
      <dgm:prSet presAssocID="{E967742B-7EA6-8F4B-83B6-74447D031746}" presName="Name0" presStyleCnt="0">
        <dgm:presLayoutVars>
          <dgm:dir/>
          <dgm:resizeHandles val="exact"/>
        </dgm:presLayoutVars>
      </dgm:prSet>
      <dgm:spPr/>
    </dgm:pt>
    <dgm:pt modelId="{651B864D-B086-B94D-B31A-D2230034DD32}" type="pres">
      <dgm:prSet presAssocID="{E3860757-4594-A444-8F02-4FC3000BDDAF}" presName="parTxOnly" presStyleLbl="node1" presStyleIdx="0" presStyleCnt="5">
        <dgm:presLayoutVars>
          <dgm:bulletEnabled val="1"/>
        </dgm:presLayoutVars>
      </dgm:prSet>
      <dgm:spPr/>
    </dgm:pt>
    <dgm:pt modelId="{738025D2-9656-474B-BFCE-217CB770E6F2}" type="pres">
      <dgm:prSet presAssocID="{44569839-F6DC-DD43-B6D6-1D67DC8C90CB}" presName="parSpace" presStyleCnt="0"/>
      <dgm:spPr/>
    </dgm:pt>
    <dgm:pt modelId="{E1198B4C-A7DF-2B46-ACFC-9F6690C6E720}" type="pres">
      <dgm:prSet presAssocID="{6DED6470-8C73-2043-A9B5-DA0E26482180}" presName="parTxOnly" presStyleLbl="node1" presStyleIdx="1" presStyleCnt="5">
        <dgm:presLayoutVars>
          <dgm:bulletEnabled val="1"/>
        </dgm:presLayoutVars>
      </dgm:prSet>
      <dgm:spPr/>
    </dgm:pt>
    <dgm:pt modelId="{EF7F38E2-0FE6-F543-9286-B95F3D634781}" type="pres">
      <dgm:prSet presAssocID="{393B2C37-120E-1D46-9077-6A479F470E76}" presName="parSpace" presStyleCnt="0"/>
      <dgm:spPr/>
    </dgm:pt>
    <dgm:pt modelId="{52EF9A6C-89EB-1743-BEC4-A4F072FED136}" type="pres">
      <dgm:prSet presAssocID="{F2460AF0-0743-0D41-AEED-826AA04358E5}" presName="parTxOnly" presStyleLbl="node1" presStyleIdx="2" presStyleCnt="5">
        <dgm:presLayoutVars>
          <dgm:bulletEnabled val="1"/>
        </dgm:presLayoutVars>
      </dgm:prSet>
      <dgm:spPr/>
    </dgm:pt>
    <dgm:pt modelId="{E5A4BCE3-0DF4-D340-9978-967FAC4F7F2F}" type="pres">
      <dgm:prSet presAssocID="{A71E2B0F-B954-A244-ADA2-D0AC069C64E3}" presName="parSpace" presStyleCnt="0"/>
      <dgm:spPr/>
    </dgm:pt>
    <dgm:pt modelId="{1DF7D451-07BB-E149-AF40-DD4EC6D664AD}" type="pres">
      <dgm:prSet presAssocID="{A927BDF6-AAEA-B44B-A877-1C34C1BAACF5}" presName="parTxOnly" presStyleLbl="node1" presStyleIdx="3" presStyleCnt="5">
        <dgm:presLayoutVars>
          <dgm:bulletEnabled val="1"/>
        </dgm:presLayoutVars>
      </dgm:prSet>
      <dgm:spPr/>
    </dgm:pt>
    <dgm:pt modelId="{37CBA0A6-7E34-A646-A98F-17828ED4275E}" type="pres">
      <dgm:prSet presAssocID="{E6F8BDA7-72A0-A64D-A084-98B2046D662A}" presName="parSpace" presStyleCnt="0"/>
      <dgm:spPr/>
    </dgm:pt>
    <dgm:pt modelId="{A4CD818A-6AD6-E94D-A853-2EA1F68A988C}" type="pres">
      <dgm:prSet presAssocID="{B24271AE-B0BC-5B40-8F22-7456C93744DF}" presName="parTxOnly" presStyleLbl="node1" presStyleIdx="4" presStyleCnt="5">
        <dgm:presLayoutVars>
          <dgm:bulletEnabled val="1"/>
        </dgm:presLayoutVars>
      </dgm:prSet>
      <dgm:spPr/>
    </dgm:pt>
  </dgm:ptLst>
  <dgm:cxnLst>
    <dgm:cxn modelId="{514F2618-9258-0A45-9C06-693790FF23E2}" type="presOf" srcId="{F2460AF0-0743-0D41-AEED-826AA04358E5}" destId="{52EF9A6C-89EB-1743-BEC4-A4F072FED136}" srcOrd="0" destOrd="0" presId="urn:microsoft.com/office/officeart/2005/8/layout/hChevron3"/>
    <dgm:cxn modelId="{6F7FA219-C7C1-0A42-9EB8-98601ABB0852}" srcId="{E967742B-7EA6-8F4B-83B6-74447D031746}" destId="{B24271AE-B0BC-5B40-8F22-7456C93744DF}" srcOrd="4" destOrd="0" parTransId="{B3589DC8-3BE3-D24D-BFEE-FA7052125C9F}" sibTransId="{F3937BC6-1F12-484D-8075-73581FBC5D0C}"/>
    <dgm:cxn modelId="{88FC431E-E79B-F74E-B1C1-63432D9B3917}" type="presOf" srcId="{A927BDF6-AAEA-B44B-A877-1C34C1BAACF5}" destId="{1DF7D451-07BB-E149-AF40-DD4EC6D664AD}" srcOrd="0" destOrd="0" presId="urn:microsoft.com/office/officeart/2005/8/layout/hChevron3"/>
    <dgm:cxn modelId="{2E9FDB37-6010-C542-9C42-E9953F7D89B1}" srcId="{E967742B-7EA6-8F4B-83B6-74447D031746}" destId="{E3860757-4594-A444-8F02-4FC3000BDDAF}" srcOrd="0" destOrd="0" parTransId="{4F9E5C2C-8BB5-8F4B-86C5-2FC3E8675852}" sibTransId="{44569839-F6DC-DD43-B6D6-1D67DC8C90CB}"/>
    <dgm:cxn modelId="{D8635A61-260B-A640-B5D0-D0359D119D0B}" type="presOf" srcId="{6DED6470-8C73-2043-A9B5-DA0E26482180}" destId="{E1198B4C-A7DF-2B46-ACFC-9F6690C6E720}" srcOrd="0" destOrd="0" presId="urn:microsoft.com/office/officeart/2005/8/layout/hChevron3"/>
    <dgm:cxn modelId="{52EE9689-05E8-6543-AD5E-1CCB06FB9103}" type="presOf" srcId="{B24271AE-B0BC-5B40-8F22-7456C93744DF}" destId="{A4CD818A-6AD6-E94D-A853-2EA1F68A988C}" srcOrd="0" destOrd="0" presId="urn:microsoft.com/office/officeart/2005/8/layout/hChevron3"/>
    <dgm:cxn modelId="{949E87AD-C245-B042-B402-F235D45AC979}" type="presOf" srcId="{E967742B-7EA6-8F4B-83B6-74447D031746}" destId="{6085368C-2C8C-8842-9B2E-0AABC0A46260}" srcOrd="0" destOrd="0" presId="urn:microsoft.com/office/officeart/2005/8/layout/hChevron3"/>
    <dgm:cxn modelId="{8C97F7C1-29C1-1144-B3A9-D935A2E4AA14}" type="presOf" srcId="{E3860757-4594-A444-8F02-4FC3000BDDAF}" destId="{651B864D-B086-B94D-B31A-D2230034DD32}" srcOrd="0" destOrd="0" presId="urn:microsoft.com/office/officeart/2005/8/layout/hChevron3"/>
    <dgm:cxn modelId="{F5FFD7DA-1592-1E40-9337-F20DE37BFA7F}" srcId="{E967742B-7EA6-8F4B-83B6-74447D031746}" destId="{6DED6470-8C73-2043-A9B5-DA0E26482180}" srcOrd="1" destOrd="0" parTransId="{D0FE9895-20A9-C54E-B2FB-74C3CCA2F7C8}" sibTransId="{393B2C37-120E-1D46-9077-6A479F470E76}"/>
    <dgm:cxn modelId="{480CA2F4-17C2-BA4B-9333-CD32C45B20FB}" srcId="{E967742B-7EA6-8F4B-83B6-74447D031746}" destId="{A927BDF6-AAEA-B44B-A877-1C34C1BAACF5}" srcOrd="3" destOrd="0" parTransId="{EAB83AE3-61C3-9C4A-9DFE-F12BD4E0CB9C}" sibTransId="{E6F8BDA7-72A0-A64D-A084-98B2046D662A}"/>
    <dgm:cxn modelId="{A4C3E2FC-AFCC-1541-9732-A40BDD74219C}" srcId="{E967742B-7EA6-8F4B-83B6-74447D031746}" destId="{F2460AF0-0743-0D41-AEED-826AA04358E5}" srcOrd="2" destOrd="0" parTransId="{F14527A5-22C6-9B48-B135-745E5FAF14E4}" sibTransId="{A71E2B0F-B954-A244-ADA2-D0AC069C64E3}"/>
    <dgm:cxn modelId="{CF9D7833-FE7D-DC47-ACBF-938F68D9ED42}" type="presParOf" srcId="{6085368C-2C8C-8842-9B2E-0AABC0A46260}" destId="{651B864D-B086-B94D-B31A-D2230034DD32}" srcOrd="0" destOrd="0" presId="urn:microsoft.com/office/officeart/2005/8/layout/hChevron3"/>
    <dgm:cxn modelId="{2C033572-4676-654E-A031-ADCA373716B3}" type="presParOf" srcId="{6085368C-2C8C-8842-9B2E-0AABC0A46260}" destId="{738025D2-9656-474B-BFCE-217CB770E6F2}" srcOrd="1" destOrd="0" presId="urn:microsoft.com/office/officeart/2005/8/layout/hChevron3"/>
    <dgm:cxn modelId="{FF7CA6B5-61EB-5A4D-8B62-E212E12BAEC5}" type="presParOf" srcId="{6085368C-2C8C-8842-9B2E-0AABC0A46260}" destId="{E1198B4C-A7DF-2B46-ACFC-9F6690C6E720}" srcOrd="2" destOrd="0" presId="urn:microsoft.com/office/officeart/2005/8/layout/hChevron3"/>
    <dgm:cxn modelId="{8B5D0AE1-F94A-CB48-8CEF-E5A1F227C208}" type="presParOf" srcId="{6085368C-2C8C-8842-9B2E-0AABC0A46260}" destId="{EF7F38E2-0FE6-F543-9286-B95F3D634781}" srcOrd="3" destOrd="0" presId="urn:microsoft.com/office/officeart/2005/8/layout/hChevron3"/>
    <dgm:cxn modelId="{B0E70B25-16CE-8140-B743-EC60161F0CCA}" type="presParOf" srcId="{6085368C-2C8C-8842-9B2E-0AABC0A46260}" destId="{52EF9A6C-89EB-1743-BEC4-A4F072FED136}" srcOrd="4" destOrd="0" presId="urn:microsoft.com/office/officeart/2005/8/layout/hChevron3"/>
    <dgm:cxn modelId="{1A495C12-0B8D-E348-865C-3457305C4360}" type="presParOf" srcId="{6085368C-2C8C-8842-9B2E-0AABC0A46260}" destId="{E5A4BCE3-0DF4-D340-9978-967FAC4F7F2F}" srcOrd="5" destOrd="0" presId="urn:microsoft.com/office/officeart/2005/8/layout/hChevron3"/>
    <dgm:cxn modelId="{37C64AEC-7F06-3A4B-BFE1-86E9E3CB44B4}" type="presParOf" srcId="{6085368C-2C8C-8842-9B2E-0AABC0A46260}" destId="{1DF7D451-07BB-E149-AF40-DD4EC6D664AD}" srcOrd="6" destOrd="0" presId="urn:microsoft.com/office/officeart/2005/8/layout/hChevron3"/>
    <dgm:cxn modelId="{1BFE4C2C-1008-9547-A423-F2BC3EB217EC}" type="presParOf" srcId="{6085368C-2C8C-8842-9B2E-0AABC0A46260}" destId="{37CBA0A6-7E34-A646-A98F-17828ED4275E}" srcOrd="7" destOrd="0" presId="urn:microsoft.com/office/officeart/2005/8/layout/hChevron3"/>
    <dgm:cxn modelId="{A588D02B-588C-414A-8222-91D89819DA43}" type="presParOf" srcId="{6085368C-2C8C-8842-9B2E-0AABC0A46260}" destId="{A4CD818A-6AD6-E94D-A853-2EA1F68A9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alpha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864D-B086-B94D-B31A-D2230034DD32}">
      <dsp:nvSpPr>
        <dsp:cNvPr id="0" name=""/>
        <dsp:cNvSpPr/>
      </dsp:nvSpPr>
      <dsp:spPr>
        <a:xfrm>
          <a:off x="744" y="443030"/>
          <a:ext cx="1451074" cy="5804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Obtain Data</a:t>
          </a:r>
        </a:p>
      </dsp:txBody>
      <dsp:txXfrm>
        <a:off x="744" y="443030"/>
        <a:ext cx="1305967" cy="580429"/>
      </dsp:txXfrm>
    </dsp:sp>
    <dsp:sp modelId="{E1198B4C-A7DF-2B46-ACFC-9F6690C6E720}">
      <dsp:nvSpPr>
        <dsp:cNvPr id="0" name=""/>
        <dsp:cNvSpPr/>
      </dsp:nvSpPr>
      <dsp:spPr>
        <a:xfrm>
          <a:off x="1161603"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Scrub</a:t>
          </a:r>
        </a:p>
      </dsp:txBody>
      <dsp:txXfrm>
        <a:off x="1451818" y="443030"/>
        <a:ext cx="870645" cy="580429"/>
      </dsp:txXfrm>
    </dsp:sp>
    <dsp:sp modelId="{52EF9A6C-89EB-1743-BEC4-A4F072FED136}">
      <dsp:nvSpPr>
        <dsp:cNvPr id="0" name=""/>
        <dsp:cNvSpPr/>
      </dsp:nvSpPr>
      <dsp:spPr>
        <a:xfrm>
          <a:off x="232246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Explore</a:t>
          </a:r>
        </a:p>
      </dsp:txBody>
      <dsp:txXfrm>
        <a:off x="2612677" y="443030"/>
        <a:ext cx="870645" cy="580429"/>
      </dsp:txXfrm>
    </dsp:sp>
    <dsp:sp modelId="{1DF7D451-07BB-E149-AF40-DD4EC6D664AD}">
      <dsp:nvSpPr>
        <dsp:cNvPr id="0" name=""/>
        <dsp:cNvSpPr/>
      </dsp:nvSpPr>
      <dsp:spPr>
        <a:xfrm>
          <a:off x="3483322"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3773537" y="443030"/>
        <a:ext cx="870645" cy="580429"/>
      </dsp:txXfrm>
    </dsp:sp>
    <dsp:sp modelId="{A4CD818A-6AD6-E94D-A853-2EA1F68A988C}">
      <dsp:nvSpPr>
        <dsp:cNvPr id="0" name=""/>
        <dsp:cNvSpPr/>
      </dsp:nvSpPr>
      <dsp:spPr>
        <a:xfrm>
          <a:off x="4644181" y="443030"/>
          <a:ext cx="1451074" cy="580429"/>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Use</a:t>
          </a:r>
        </a:p>
      </dsp:txBody>
      <dsp:txXfrm>
        <a:off x="4934396" y="443030"/>
        <a:ext cx="870645" cy="58042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ipod.nih.gov/tox21/challenge/about.jsp"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ncbi.nlm.nih.gov/pmc/articles/PMC6092479/" TargetMode="External"/><Relationship Id="rId4" Type="http://schemas.openxmlformats.org/officeDocument/2006/relationships/hyperlink" Target="https://www.ncbi.nlm.nih.gov/pubmed/27723879"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ubs.acs.org/doi/10.1021/ci100050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i.org/10.1016/j.neunet.2005.07.009"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ripod.nih.gov/tox21/assay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Whether you’ve battled cancer, know someone whose has, or are just health conscious there is a good chance you’re aware of the importance of chemical toxicities.  My name is Sean Davern and today I’d like to show you some work I’ve done predicting toxicity using dense neural networks.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You’re probably aware of the statistic that 80-90% of drugs fail during commercialization.  What you may not know is that 20-30% of the failures are due to their toxicological properties.  As a chemical engineer I spent over a decade at the forefront of managing chemical safety.  As a Sr. Biotech Process Development Scientist I spent another decade leading the process commercialization of 2 drugs that failed during clinical trials.  Now as a Data Scientist I have skills that can be applied to these problems.  Let me show you how!</a:t>
            </a:r>
          </a:p>
          <a:p>
            <a:pPr marL="158750" indent="0">
              <a:buNone/>
            </a:pPr>
            <a:endParaRPr lang="en-US" dirty="0"/>
          </a:p>
          <a:p>
            <a:r>
              <a:rPr lang="en-US" dirty="0"/>
              <a:t>This statistic was cited by NIH: </a:t>
            </a:r>
            <a:r>
              <a:rPr lang="en-US" dirty="0">
                <a:hlinkClick r:id="rId3"/>
              </a:rPr>
              <a:t>https://tripod.nih.gov/tox21/challenge/about.jsp</a:t>
            </a:r>
            <a:endParaRPr lang="en-US" dirty="0"/>
          </a:p>
          <a:p>
            <a:r>
              <a:rPr lang="en-US" dirty="0"/>
              <a:t>2016 statistic was 17% (59 of 344 failures 1998-2015): </a:t>
            </a:r>
            <a:r>
              <a:rPr lang="en-US" dirty="0">
                <a:hlinkClick r:id="rId4"/>
              </a:rPr>
              <a:t>https://www.ncbi.nlm.nih.gov/pubmed/27723879</a:t>
            </a:r>
            <a:r>
              <a:rPr lang="en-US" dirty="0"/>
              <a:t> - org article source: </a:t>
            </a:r>
            <a:r>
              <a:rPr lang="en-US" dirty="0">
                <a:hlinkClick r:id="rId5"/>
              </a:rPr>
              <a:t>https://www.ncbi.nlm.nih.gov/pmc/articles/PMC6092479/</a:t>
            </a:r>
            <a:endParaRPr lang="en-US" dirty="0"/>
          </a:p>
        </p:txBody>
      </p:sp>
    </p:spTree>
    <p:extLst>
      <p:ext uri="{BB962C8B-B14F-4D97-AF65-F5344CB8AC3E}">
        <p14:creationId xmlns:p14="http://schemas.microsoft.com/office/powerpoint/2010/main" val="235867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NR.AhR</a:t>
            </a:r>
            <a:r>
              <a:rPr lang="en-US" dirty="0"/>
              <a:t> – Nuclear Receptors </a:t>
            </a:r>
            <a:r>
              <a:rPr lang="en-US" sz="1100" b="0" i="0" u="none" strike="noStrike" cap="none" dirty="0">
                <a:solidFill>
                  <a:srgbClr val="000000"/>
                </a:solidFill>
                <a:effectLst/>
                <a:latin typeface="Arial"/>
                <a:ea typeface="Arial"/>
                <a:cs typeface="Arial"/>
                <a:sym typeface="Arial"/>
              </a:rPr>
              <a:t>aryl hydrocarbon receptor – </a:t>
            </a:r>
            <a:r>
              <a:rPr lang="en-US" sz="1100" b="0" i="0" u="none" strike="noStrike" cap="none" dirty="0" err="1">
                <a:solidFill>
                  <a:srgbClr val="000000"/>
                </a:solidFill>
                <a:effectLst/>
                <a:latin typeface="Arial"/>
                <a:ea typeface="Arial"/>
                <a:cs typeface="Arial"/>
                <a:sym typeface="Arial"/>
              </a:rPr>
              <a:t>qHTS</a:t>
            </a:r>
            <a:r>
              <a:rPr lang="en-US" sz="1100" b="0" i="0" u="none" strike="noStrike" cap="none" dirty="0">
                <a:solidFill>
                  <a:srgbClr val="000000"/>
                </a:solidFill>
                <a:effectLst/>
                <a:latin typeface="Arial"/>
                <a:ea typeface="Arial"/>
                <a:cs typeface="Arial"/>
                <a:sym typeface="Arial"/>
              </a:rPr>
              <a:t> assay to identify small molecule that activate the aryl hydrocarbon receptor (</a:t>
            </a:r>
            <a:r>
              <a:rPr lang="en-US" sz="1100" b="0" i="0" u="none" strike="noStrike" cap="none" dirty="0" err="1">
                <a:solidFill>
                  <a:srgbClr val="000000"/>
                </a:solidFill>
                <a:effectLst/>
                <a:latin typeface="Arial"/>
                <a:ea typeface="Arial"/>
                <a:cs typeface="Arial"/>
                <a:sym typeface="Arial"/>
              </a:rPr>
              <a:t>AhR</a:t>
            </a:r>
            <a:r>
              <a:rPr lang="en-US" sz="1100" b="0" i="0" u="none" strike="noStrike" cap="none" dirty="0">
                <a:solidFill>
                  <a:srgbClr val="000000"/>
                </a:solidFill>
                <a:effectLst/>
                <a:latin typeface="Arial"/>
                <a:ea typeface="Arial"/>
                <a:cs typeface="Arial"/>
                <a:sym typeface="Arial"/>
              </a:rPr>
              <a:t>) signaling pathway</a:t>
            </a:r>
          </a:p>
          <a:p>
            <a:pPr marL="615950" lvl="1" indent="0">
              <a:buNone/>
            </a:pPr>
            <a:r>
              <a:rPr lang="en-US" sz="1100" b="0" i="0" u="none" strike="noStrike" cap="none" dirty="0">
                <a:solidFill>
                  <a:srgbClr val="000000"/>
                </a:solidFill>
                <a:effectLst/>
                <a:latin typeface="Arial"/>
                <a:ea typeface="Arial"/>
                <a:cs typeface="Arial"/>
                <a:sym typeface="Arial"/>
              </a:rPr>
              <a:t>The Aryl hydrocarbon Receptor (</a:t>
            </a:r>
            <a:r>
              <a:rPr lang="en-US" sz="1100" b="0" i="0" u="none" strike="noStrike" cap="none" dirty="0" err="1">
                <a:solidFill>
                  <a:srgbClr val="000000"/>
                </a:solidFill>
                <a:effectLst/>
                <a:latin typeface="Arial"/>
                <a:ea typeface="Arial"/>
                <a:cs typeface="Arial"/>
                <a:sym typeface="Arial"/>
              </a:rPr>
              <a:t>AhR</a:t>
            </a:r>
            <a:r>
              <a:rPr lang="en-US" sz="1100" b="0" i="0" u="none" strike="noStrike" cap="none" dirty="0">
                <a:solidFill>
                  <a:srgbClr val="000000"/>
                </a:solidFill>
                <a:effectLst/>
                <a:latin typeface="Arial"/>
                <a:ea typeface="Arial"/>
                <a:cs typeface="Arial"/>
                <a:sym typeface="Arial"/>
              </a:rPr>
              <a:t>), a member of the family of basic helix-loop-helix transcription factors, is crucial to adaptive responses to environmental changes. </a:t>
            </a:r>
            <a:r>
              <a:rPr lang="en-US" sz="1100" b="0" i="0" u="none" strike="noStrike" cap="none" dirty="0" err="1">
                <a:solidFill>
                  <a:srgbClr val="000000"/>
                </a:solidFill>
                <a:effectLst/>
                <a:latin typeface="Arial"/>
                <a:ea typeface="Arial"/>
                <a:cs typeface="Arial"/>
                <a:sym typeface="Arial"/>
              </a:rPr>
              <a:t>AhR</a:t>
            </a:r>
            <a:r>
              <a:rPr lang="en-US" sz="1100" b="0" i="0" u="none" strike="noStrike" cap="none" dirty="0">
                <a:solidFill>
                  <a:srgbClr val="000000"/>
                </a:solidFill>
                <a:effectLst/>
                <a:latin typeface="Arial"/>
                <a:ea typeface="Arial"/>
                <a:cs typeface="Arial"/>
                <a:sym typeface="Arial"/>
              </a:rPr>
              <a:t> mediates cellular responses to environmental pollutants such as aromatic hydrocarbons through induction of phase I and II enzymes but also interacts with other nuclear receptor signaling pathways.</a:t>
            </a:r>
          </a:p>
          <a:p>
            <a:pPr marL="615950" lvl="1" indent="0">
              <a:buNone/>
            </a:pPr>
            <a:r>
              <a:rPr lang="en-US" sz="1100" b="0" i="0" u="none" strike="noStrike" cap="none" dirty="0">
                <a:solidFill>
                  <a:srgbClr val="000000"/>
                </a:solidFill>
                <a:effectLst/>
                <a:latin typeface="Arial"/>
                <a:ea typeface="Arial"/>
                <a:cs typeface="Arial"/>
                <a:sym typeface="Arial"/>
              </a:rPr>
              <a:t>A cell based HepG2-AhR-luc assay (HG2L7.5c1 cell line, developed by Dr. Michael S. Denison, University of California at Davis, was used to assess the activation of </a:t>
            </a:r>
            <a:r>
              <a:rPr lang="en-US" sz="1100" b="0" i="0" u="none" strike="noStrike" cap="none" dirty="0" err="1">
                <a:solidFill>
                  <a:srgbClr val="000000"/>
                </a:solidFill>
                <a:effectLst/>
                <a:latin typeface="Arial"/>
                <a:ea typeface="Arial"/>
                <a:cs typeface="Arial"/>
                <a:sym typeface="Arial"/>
              </a:rPr>
              <a:t>AhR</a:t>
            </a:r>
            <a:r>
              <a:rPr lang="en-US" sz="1100" b="0" i="0" u="none" strike="noStrike" cap="none" dirty="0">
                <a:solidFill>
                  <a:srgbClr val="000000"/>
                </a:solidFill>
                <a:effectLst/>
                <a:latin typeface="Arial"/>
                <a:ea typeface="Arial"/>
                <a:cs typeface="Arial"/>
                <a:sym typeface="Arial"/>
              </a:rPr>
              <a:t>. HepG2 (human hepatocellular carcinoma) cells were stably transfected with an Ah receptor-responsive firefly luciferase reporter gene plasmid containing 20 dioxin responsive elements and luciferase reporter gene. Increased luciferase activity can be used to identify the compounds that induce </a:t>
            </a:r>
            <a:r>
              <a:rPr lang="en-US" sz="1100" b="0" i="0" u="none" strike="noStrike" cap="none" dirty="0" err="1">
                <a:solidFill>
                  <a:srgbClr val="000000"/>
                </a:solidFill>
                <a:effectLst/>
                <a:latin typeface="Arial"/>
                <a:ea typeface="Arial"/>
                <a:cs typeface="Arial"/>
                <a:sym typeface="Arial"/>
              </a:rPr>
              <a:t>AhR</a:t>
            </a:r>
            <a:r>
              <a:rPr lang="en-US" sz="1100" b="0" i="0" u="none" strike="noStrike" cap="none" dirty="0">
                <a:solidFill>
                  <a:srgbClr val="000000"/>
                </a:solidFill>
                <a:effectLst/>
                <a:latin typeface="Arial"/>
                <a:ea typeface="Arial"/>
                <a:cs typeface="Arial"/>
                <a:sym typeface="Arial"/>
              </a:rPr>
              <a:t> activation.</a:t>
            </a:r>
            <a:endParaRPr lang="en-US" dirty="0"/>
          </a:p>
          <a:p>
            <a:pPr marL="158750" indent="0">
              <a:buNone/>
            </a:pPr>
            <a:endParaRPr lang="en-US" dirty="0"/>
          </a:p>
          <a:p>
            <a:pPr marL="158750" indent="0">
              <a:buNone/>
            </a:pPr>
            <a:r>
              <a:rPr lang="en-US" dirty="0"/>
              <a:t>Notes for detailed questions: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ecfp</a:t>
            </a:r>
            <a:r>
              <a:rPr lang="en-US" dirty="0"/>
              <a:t> = </a:t>
            </a:r>
            <a:r>
              <a:rPr lang="en-US" sz="1100" b="0" i="0" u="none" strike="noStrike" cap="none" dirty="0">
                <a:solidFill>
                  <a:srgbClr val="000000"/>
                </a:solidFill>
                <a:effectLst/>
                <a:latin typeface="Arial"/>
                <a:ea typeface="Arial"/>
                <a:cs typeface="Arial"/>
                <a:sym typeface="Arial"/>
              </a:rPr>
              <a:t>Extended-Connectivity Fingerprints (1)  - developed specifically for structure−activity modeling, circular fingerprints that can represent an essentially infinite number of different molecular features (including stereochemical information)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dfs</a:t>
            </a:r>
            <a:r>
              <a:rPr lang="en-US" dirty="0"/>
              <a:t> = Depth-first Search (2</a:t>
            </a:r>
            <a:r>
              <a:rPr lang="en-US" sz="1100" b="0" i="0" u="none" strike="noStrike" cap="none" dirty="0">
                <a:solidFill>
                  <a:srgbClr val="000000"/>
                </a:solidFill>
                <a:effectLst/>
                <a:latin typeface="Arial"/>
                <a:ea typeface="Arial"/>
                <a:cs typeface="Arial"/>
                <a:sym typeface="Arial"/>
              </a:rPr>
              <a:t>)  - represented by the graph of their covalent bonds</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a:t>
            </a:r>
            <a:r>
              <a:rPr lang="en-US" sz="1100" b="0" i="0" u="none" strike="noStrike" cap="none" dirty="0">
                <a:solidFill>
                  <a:srgbClr val="000000"/>
                </a:solidFill>
                <a:effectLst/>
                <a:latin typeface="Arial"/>
                <a:ea typeface="Arial"/>
                <a:cs typeface="Arial"/>
                <a:sym typeface="Arial"/>
              </a:rPr>
              <a:t>David Rogers*†Mathew Hahn‡, Extended-Connectivity Fingerprints, J. Chem. Inf. Model. 2010, 50, 5, 742-754. </a:t>
            </a:r>
            <a:r>
              <a:rPr lang="en-US" sz="1100" b="0" i="0" u="sng" strike="noStrike" cap="none" dirty="0">
                <a:solidFill>
                  <a:srgbClr val="000000"/>
                </a:solidFill>
                <a:effectLst/>
                <a:latin typeface="Arial"/>
                <a:ea typeface="Arial"/>
                <a:cs typeface="Arial"/>
                <a:sym typeface="Arial"/>
                <a:hlinkClick r:id="rId3"/>
              </a:rPr>
              <a:t>doi/10.1021/ci100050t</a:t>
            </a:r>
            <a:endParaRPr lang="en-US" sz="1100" b="0" i="0" u="none" strike="noStrike" cap="none" dirty="0">
              <a:solidFill>
                <a:srgbClr val="000000"/>
              </a:solidFill>
              <a:effectLst/>
              <a:latin typeface="Arial"/>
              <a:ea typeface="Arial"/>
              <a:cs typeface="Arial"/>
              <a:sym typeface="Arial"/>
            </a:endParaRPr>
          </a:p>
          <a:p>
            <a:pPr marL="158750" indent="0">
              <a:buNone/>
            </a:pPr>
            <a:r>
              <a:rPr lang="en-US" dirty="0"/>
              <a:t>(2) </a:t>
            </a:r>
            <a:r>
              <a:rPr lang="en-US" sz="1100" b="0" i="0" u="none" strike="noStrike" cap="none" dirty="0" err="1">
                <a:solidFill>
                  <a:srgbClr val="000000"/>
                </a:solidFill>
                <a:effectLst/>
                <a:latin typeface="Arial"/>
                <a:ea typeface="Arial"/>
                <a:cs typeface="Arial"/>
                <a:sym typeface="Arial"/>
              </a:rPr>
              <a:t>Ralaivola</a:t>
            </a:r>
            <a:r>
              <a:rPr lang="en-US" sz="1100" b="0" i="0" u="none" strike="noStrike" cap="none" dirty="0">
                <a:solidFill>
                  <a:srgbClr val="000000"/>
                </a:solidFill>
                <a:effectLst/>
                <a:latin typeface="Arial"/>
                <a:ea typeface="Arial"/>
                <a:cs typeface="Arial"/>
                <a:sym typeface="Arial"/>
              </a:rPr>
              <a:t> L, </a:t>
            </a:r>
            <a:r>
              <a:rPr lang="en-US" sz="1100" b="0" i="0" u="none" strike="noStrike" cap="none" dirty="0" err="1">
                <a:solidFill>
                  <a:srgbClr val="000000"/>
                </a:solidFill>
                <a:effectLst/>
                <a:latin typeface="Arial"/>
                <a:ea typeface="Arial"/>
                <a:cs typeface="Arial"/>
                <a:sym typeface="Arial"/>
              </a:rPr>
              <a:t>Swamidass</a:t>
            </a:r>
            <a:r>
              <a:rPr lang="en-US" sz="1100" b="0" i="0" u="none" strike="noStrike" cap="none" dirty="0">
                <a:solidFill>
                  <a:srgbClr val="000000"/>
                </a:solidFill>
                <a:effectLst/>
                <a:latin typeface="Arial"/>
                <a:ea typeface="Arial"/>
                <a:cs typeface="Arial"/>
                <a:sym typeface="Arial"/>
              </a:rPr>
              <a:t> SJ, </a:t>
            </a:r>
            <a:r>
              <a:rPr lang="en-US" sz="1100" b="0" i="0" u="none" strike="noStrike" cap="none" dirty="0" err="1">
                <a:solidFill>
                  <a:srgbClr val="000000"/>
                </a:solidFill>
                <a:effectLst/>
                <a:latin typeface="Arial"/>
                <a:ea typeface="Arial"/>
                <a:cs typeface="Arial"/>
                <a:sym typeface="Arial"/>
              </a:rPr>
              <a:t>Saigo</a:t>
            </a:r>
            <a:r>
              <a:rPr lang="en-US" sz="1100" b="0" i="0" u="none" strike="noStrike" cap="none" dirty="0">
                <a:solidFill>
                  <a:srgbClr val="000000"/>
                </a:solidFill>
                <a:effectLst/>
                <a:latin typeface="Arial"/>
                <a:ea typeface="Arial"/>
                <a:cs typeface="Arial"/>
                <a:sym typeface="Arial"/>
              </a:rPr>
              <a:t> H, </a:t>
            </a:r>
            <a:r>
              <a:rPr lang="en-US" sz="1100" b="0" i="0" u="none" strike="noStrike" cap="none" dirty="0" err="1">
                <a:solidFill>
                  <a:srgbClr val="000000"/>
                </a:solidFill>
                <a:effectLst/>
                <a:latin typeface="Arial"/>
                <a:ea typeface="Arial"/>
                <a:cs typeface="Arial"/>
                <a:sym typeface="Arial"/>
              </a:rPr>
              <a:t>Baldi</a:t>
            </a:r>
            <a:r>
              <a:rPr lang="en-US" sz="1100" b="0" i="0" u="none" strike="noStrike" cap="none" dirty="0">
                <a:solidFill>
                  <a:srgbClr val="000000"/>
                </a:solidFill>
                <a:effectLst/>
                <a:latin typeface="Arial"/>
                <a:ea typeface="Arial"/>
                <a:cs typeface="Arial"/>
                <a:sym typeface="Arial"/>
              </a:rPr>
              <a:t> P: Graph kernels for chemical informatics. Neural Networks. 2005, 18 (8): 1093-1110. </a:t>
            </a:r>
            <a:r>
              <a:rPr lang="en-US" sz="1100" b="0" i="0" u="sng" strike="noStrike" cap="none" dirty="0">
                <a:solidFill>
                  <a:srgbClr val="000000"/>
                </a:solidFill>
                <a:effectLst/>
                <a:latin typeface="Arial"/>
                <a:ea typeface="Arial"/>
                <a:cs typeface="Arial"/>
                <a:sym typeface="Arial"/>
                <a:hlinkClick r:id="rId4"/>
              </a:rPr>
              <a:t>doi/10.1016/j.neunet.2005.07.009</a:t>
            </a:r>
            <a:endParaRPr lang="en-US" dirty="0"/>
          </a:p>
        </p:txBody>
      </p:sp>
    </p:spTree>
    <p:extLst>
      <p:ext uri="{BB962C8B-B14F-4D97-AF65-F5344CB8AC3E}">
        <p14:creationId xmlns:p14="http://schemas.microsoft.com/office/powerpoint/2010/main" val="30294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57624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4581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2005 the EPA initiated a long-range vision for toxicity testing.  In 2014 the NIH held its Tox21 Data Challenge providing a data set of 12,060 compounds and the results of 12 well defined analytical tests that indicate human toxicity in one or several metabolic pathways.  In 2016 Johannes Keppler University in Linz, Austria made the data set available for machine learning projects.</a:t>
            </a:r>
          </a:p>
        </p:txBody>
      </p:sp>
    </p:spTree>
    <p:extLst>
      <p:ext uri="{BB962C8B-B14F-4D97-AF65-F5344CB8AC3E}">
        <p14:creationId xmlns:p14="http://schemas.microsoft.com/office/powerpoint/2010/main" val="1708900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166f73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166f73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https://tripod.nih.gov/tox21/assays/</a:t>
            </a:r>
            <a:endParaRPr lang="en-US" dirty="0"/>
          </a:p>
        </p:txBody>
      </p:sp>
    </p:spTree>
    <p:extLst>
      <p:ext uri="{BB962C8B-B14F-4D97-AF65-F5344CB8AC3E}">
        <p14:creationId xmlns:p14="http://schemas.microsoft.com/office/powerpoint/2010/main" val="2981250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2000" y="1472625"/>
            <a:ext cx="7260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6000"/>
              <a:buNone/>
              <a:defRPr sz="3600">
                <a:solidFill>
                  <a:schemeClr val="accent2"/>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0" name="Google Shape;10;p2"/>
          <p:cNvSpPr txBox="1">
            <a:spLocks noGrp="1"/>
          </p:cNvSpPr>
          <p:nvPr>
            <p:ph type="subTitle" idx="1"/>
          </p:nvPr>
        </p:nvSpPr>
        <p:spPr>
          <a:xfrm>
            <a:off x="2870100" y="2977800"/>
            <a:ext cx="34038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5">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 name="Google Shape;27;p4"/>
          <p:cNvSpPr txBox="1">
            <a:spLocks noGrp="1"/>
          </p:cNvSpPr>
          <p:nvPr>
            <p:ph type="subTitle" idx="1"/>
          </p:nvPr>
        </p:nvSpPr>
        <p:spPr>
          <a:xfrm>
            <a:off x="831200" y="2314225"/>
            <a:ext cx="4224900" cy="12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1">
  <p:cSld name="CUSTOM_6_1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PICTURE">
  <p:cSld name="CUSTOM_20">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ctrTitle"/>
          </p:nvPr>
        </p:nvSpPr>
        <p:spPr>
          <a:xfrm>
            <a:off x="2770450" y="2001750"/>
            <a:ext cx="3603300" cy="114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sz="3600">
                <a:solidFill>
                  <a:schemeClr val="accent2"/>
                </a:solidFill>
              </a:defRPr>
            </a:lvl1pPr>
            <a:lvl2pPr lvl="1" algn="ctr" rtl="0">
              <a:spcBef>
                <a:spcPts val="0"/>
              </a:spcBef>
              <a:spcAft>
                <a:spcPts val="0"/>
              </a:spcAft>
              <a:buClr>
                <a:srgbClr val="D9D9D9"/>
              </a:buClr>
              <a:buSzPts val="3600"/>
              <a:buNone/>
              <a:defRPr sz="3600">
                <a:solidFill>
                  <a:srgbClr val="D9D9D9"/>
                </a:solidFill>
              </a:defRPr>
            </a:lvl2pPr>
            <a:lvl3pPr lvl="2" algn="ctr" rtl="0">
              <a:spcBef>
                <a:spcPts val="0"/>
              </a:spcBef>
              <a:spcAft>
                <a:spcPts val="0"/>
              </a:spcAft>
              <a:buClr>
                <a:srgbClr val="D9D9D9"/>
              </a:buClr>
              <a:buSzPts val="3600"/>
              <a:buNone/>
              <a:defRPr sz="3600">
                <a:solidFill>
                  <a:srgbClr val="D9D9D9"/>
                </a:solidFill>
              </a:defRPr>
            </a:lvl3pPr>
            <a:lvl4pPr lvl="3" algn="ctr" rtl="0">
              <a:spcBef>
                <a:spcPts val="0"/>
              </a:spcBef>
              <a:spcAft>
                <a:spcPts val="0"/>
              </a:spcAft>
              <a:buClr>
                <a:srgbClr val="D9D9D9"/>
              </a:buClr>
              <a:buSzPts val="3600"/>
              <a:buNone/>
              <a:defRPr sz="3600">
                <a:solidFill>
                  <a:srgbClr val="D9D9D9"/>
                </a:solidFill>
              </a:defRPr>
            </a:lvl4pPr>
            <a:lvl5pPr lvl="4" algn="ctr" rtl="0">
              <a:spcBef>
                <a:spcPts val="0"/>
              </a:spcBef>
              <a:spcAft>
                <a:spcPts val="0"/>
              </a:spcAft>
              <a:buClr>
                <a:srgbClr val="D9D9D9"/>
              </a:buClr>
              <a:buSzPts val="3600"/>
              <a:buNone/>
              <a:defRPr sz="3600">
                <a:solidFill>
                  <a:srgbClr val="D9D9D9"/>
                </a:solidFill>
              </a:defRPr>
            </a:lvl5pPr>
            <a:lvl6pPr lvl="5" algn="ctr" rtl="0">
              <a:spcBef>
                <a:spcPts val="0"/>
              </a:spcBef>
              <a:spcAft>
                <a:spcPts val="0"/>
              </a:spcAft>
              <a:buClr>
                <a:srgbClr val="D9D9D9"/>
              </a:buClr>
              <a:buSzPts val="3600"/>
              <a:buNone/>
              <a:defRPr sz="3600">
                <a:solidFill>
                  <a:srgbClr val="D9D9D9"/>
                </a:solidFill>
              </a:defRPr>
            </a:lvl6pPr>
            <a:lvl7pPr lvl="6" algn="ctr" rtl="0">
              <a:spcBef>
                <a:spcPts val="0"/>
              </a:spcBef>
              <a:spcAft>
                <a:spcPts val="0"/>
              </a:spcAft>
              <a:buClr>
                <a:srgbClr val="D9D9D9"/>
              </a:buClr>
              <a:buSzPts val="3600"/>
              <a:buNone/>
              <a:defRPr sz="3600">
                <a:solidFill>
                  <a:srgbClr val="D9D9D9"/>
                </a:solidFill>
              </a:defRPr>
            </a:lvl7pPr>
            <a:lvl8pPr lvl="7" algn="ctr" rtl="0">
              <a:spcBef>
                <a:spcPts val="0"/>
              </a:spcBef>
              <a:spcAft>
                <a:spcPts val="0"/>
              </a:spcAft>
              <a:buClr>
                <a:srgbClr val="D9D9D9"/>
              </a:buClr>
              <a:buSzPts val="3600"/>
              <a:buNone/>
              <a:defRPr sz="3600">
                <a:solidFill>
                  <a:srgbClr val="D9D9D9"/>
                </a:solidFill>
              </a:defRPr>
            </a:lvl8pPr>
            <a:lvl9pPr lvl="8" algn="ctr" rtl="0">
              <a:spcBef>
                <a:spcPts val="0"/>
              </a:spcBef>
              <a:spcAft>
                <a:spcPts val="0"/>
              </a:spcAft>
              <a:buClr>
                <a:srgbClr val="D9D9D9"/>
              </a:buClr>
              <a:buSzPts val="3600"/>
              <a:buNone/>
              <a:defRPr sz="3600">
                <a:solidFill>
                  <a:srgbClr val="D9D9D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3">
  <p:cSld name="CUSTOM_24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2182225" y="277166"/>
            <a:ext cx="4779600" cy="6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27">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ctrTitle"/>
          </p:nvPr>
        </p:nvSpPr>
        <p:spPr>
          <a:xfrm>
            <a:off x="2162190" y="1772131"/>
            <a:ext cx="2018700" cy="719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000">
                <a:solidFill>
                  <a:schemeClr val="accent2"/>
                </a:solidFill>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7"/>
          <p:cNvSpPr txBox="1">
            <a:spLocks noGrp="1"/>
          </p:cNvSpPr>
          <p:nvPr>
            <p:ph type="subTitle" idx="1"/>
          </p:nvPr>
        </p:nvSpPr>
        <p:spPr>
          <a:xfrm>
            <a:off x="4405590" y="2205762"/>
            <a:ext cx="2588400" cy="130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95" name="Google Shape;95;p17"/>
          <p:cNvSpPr txBox="1"/>
          <p:nvPr/>
        </p:nvSpPr>
        <p:spPr>
          <a:xfrm>
            <a:off x="4405590" y="4698123"/>
            <a:ext cx="3005026" cy="44537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700" dirty="0">
                <a:solidFill>
                  <a:schemeClr val="dk1"/>
                </a:solidFill>
                <a:latin typeface="Muli Regular"/>
                <a:ea typeface="Muli Regular"/>
                <a:cs typeface="Muli Regular"/>
                <a:sym typeface="Muli Regular"/>
              </a:rPr>
              <a:t>CREDITS: This presentation template was created by </a:t>
            </a:r>
            <a:r>
              <a:rPr lang="en" sz="700" b="1" dirty="0">
                <a:solidFill>
                  <a:schemeClr val="dk1"/>
                </a:solidFill>
                <a:uFill>
                  <a:noFill/>
                </a:uFill>
                <a:latin typeface="Muli"/>
                <a:ea typeface="Muli"/>
                <a:cs typeface="Muli"/>
                <a:sym typeface="Muli"/>
                <a:hlinkClick r:id="rId3"/>
              </a:rPr>
              <a:t>Slidesgo</a:t>
            </a:r>
            <a:r>
              <a:rPr lang="en" sz="700" dirty="0">
                <a:solidFill>
                  <a:schemeClr val="dk1"/>
                </a:solidFill>
                <a:latin typeface="Muli Regular"/>
                <a:ea typeface="Muli Regular"/>
                <a:cs typeface="Muli Regular"/>
                <a:sym typeface="Muli Regular"/>
              </a:rPr>
              <a:t>, including icons by </a:t>
            </a:r>
            <a:r>
              <a:rPr lang="en" sz="700" b="1" dirty="0">
                <a:solidFill>
                  <a:schemeClr val="dk1"/>
                </a:solidFill>
                <a:uFill>
                  <a:noFill/>
                </a:uFill>
                <a:latin typeface="Muli"/>
                <a:ea typeface="Muli"/>
                <a:cs typeface="Muli"/>
                <a:sym typeface="Muli"/>
                <a:hlinkClick r:id="rId4"/>
              </a:rPr>
              <a:t>Flaticon</a:t>
            </a:r>
            <a:r>
              <a:rPr lang="en" sz="700" dirty="0">
                <a:solidFill>
                  <a:schemeClr val="dk1"/>
                </a:solidFill>
                <a:latin typeface="Muli Regular"/>
                <a:ea typeface="Muli Regular"/>
                <a:cs typeface="Muli Regular"/>
                <a:sym typeface="Muli Regular"/>
              </a:rPr>
              <a:t>, and infographics &amp; images by </a:t>
            </a:r>
            <a:r>
              <a:rPr lang="en" sz="700" b="1" dirty="0">
                <a:solidFill>
                  <a:schemeClr val="dk1"/>
                </a:solidFill>
                <a:uFill>
                  <a:noFill/>
                </a:uFill>
                <a:latin typeface="Muli"/>
                <a:ea typeface="Muli"/>
                <a:cs typeface="Muli"/>
                <a:sym typeface="Muli"/>
                <a:hlinkClick r:id="rId5"/>
              </a:rPr>
              <a:t>Freepik</a:t>
            </a:r>
            <a:r>
              <a:rPr lang="en" sz="700" dirty="0">
                <a:solidFill>
                  <a:schemeClr val="dk1"/>
                </a:solidFill>
                <a:latin typeface="Muli Regular"/>
                <a:ea typeface="Muli Regular"/>
                <a:cs typeface="Muli Regular"/>
                <a:sym typeface="Muli Regular"/>
              </a:rPr>
              <a:t>. </a:t>
            </a:r>
            <a:endParaRPr sz="700" dirty="0">
              <a:solidFill>
                <a:schemeClr val="dk1"/>
              </a:solidFill>
              <a:latin typeface="Muli Regular"/>
              <a:ea typeface="Muli Regular"/>
              <a:cs typeface="Muli Regular"/>
              <a:sym typeface="Muli Regular"/>
            </a:endParaRPr>
          </a:p>
          <a:p>
            <a:pPr marL="0" lvl="0" indent="0" algn="l" rtl="0">
              <a:spcBef>
                <a:spcPts val="0"/>
              </a:spcBef>
              <a:spcAft>
                <a:spcPts val="0"/>
              </a:spcAft>
              <a:buNone/>
            </a:pPr>
            <a:endParaRPr sz="700" dirty="0">
              <a:solidFill>
                <a:schemeClr val="dk1"/>
              </a:solidFill>
              <a:latin typeface="Muli Regular"/>
              <a:ea typeface="Muli Regular"/>
              <a:cs typeface="Muli Regular"/>
              <a:sym typeface="Muli Regular"/>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8">
    <p:bg>
      <p:bgPr>
        <a:blipFill>
          <a:blip r:embed="rId2">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29">
    <p:bg>
      <p:bgPr>
        <a:blipFill>
          <a:blip r:embed="rId2">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30">
    <p:bg>
      <p:bgPr>
        <a:blipFill>
          <a:blip r:embed="rId2">
            <a:alphaModFix/>
          </a:blip>
          <a:stretch>
            <a:fillRect/>
          </a:stretch>
        </a:blipFill>
        <a:effectLst/>
      </p:bgPr>
    </p:bg>
    <p:spTree>
      <p:nvGrpSpPr>
        <p:cNvPr id="1" name="Shape 10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1pPr>
            <a:lvl2pPr marL="914400" lvl="1"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2pPr>
            <a:lvl3pPr marL="1371600" lvl="2"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3pPr>
            <a:lvl4pPr marL="1828800" lvl="3"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4pPr>
            <a:lvl5pPr marL="2286000" lvl="4"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5pPr>
            <a:lvl6pPr marL="2743200" lvl="5"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6pPr>
            <a:lvl7pPr marL="3200400" lvl="6"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7pPr>
            <a:lvl8pPr marL="3657600" lvl="7"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8pPr>
            <a:lvl9pPr marL="4114800" lvl="8" indent="-304800" rtl="0">
              <a:lnSpc>
                <a:spcPct val="115000"/>
              </a:lnSpc>
              <a:spcBef>
                <a:spcPts val="1600"/>
              </a:spcBef>
              <a:spcAft>
                <a:spcPts val="1600"/>
              </a:spcAft>
              <a:buClr>
                <a:schemeClr val="dk1"/>
              </a:buClr>
              <a:buSzPts val="1200"/>
              <a:buFont typeface="Muli Regular"/>
              <a:buChar char="■"/>
              <a:defRPr sz="1200">
                <a:solidFill>
                  <a:schemeClr val="dk1"/>
                </a:solidFill>
                <a:latin typeface="Muli Regular"/>
                <a:ea typeface="Muli Regular"/>
                <a:cs typeface="Muli Regular"/>
                <a:sym typeface="Muli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60" r:id="rId5"/>
    <p:sldLayoutId id="2147483663" r:id="rId6"/>
    <p:sldLayoutId id="2147483665"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diagramLayout" Target="../diagrams/layout5.xml"/><Relationship Id="rId7" Type="http://schemas.openxmlformats.org/officeDocument/2006/relationships/image" Target="../media/image36.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25.svg"/><Relationship Id="rId4" Type="http://schemas.openxmlformats.org/officeDocument/2006/relationships/diagramQuickStyle" Target="../diagrams/quickStyle5.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4.png"/><Relationship Id="rId4" Type="http://schemas.openxmlformats.org/officeDocument/2006/relationships/diagramLayout" Target="../diagrams/layout2.xml"/><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diagramLayout" Target="../diagrams/layout3.xml"/><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diagramData" Target="../diagrams/data3.xml"/><Relationship Id="rId16" Type="http://schemas.openxmlformats.org/officeDocument/2006/relationships/image" Target="../media/image23.png"/><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image" Target="../media/image18.png"/><Relationship Id="rId5" Type="http://schemas.openxmlformats.org/officeDocument/2006/relationships/diagramColors" Target="../diagrams/colors3.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diagramQuickStyle" Target="../diagrams/quickStyle3.xml"/><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6.png"/><Relationship Id="rId4" Type="http://schemas.openxmlformats.org/officeDocument/2006/relationships/diagramLayout" Target="../diagrams/layout4.xml"/><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6.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hyperlink" Target="https://www.linkedin.com/in/seandavern/" TargetMode="External"/><Relationship Id="rId10" Type="http://schemas.openxmlformats.org/officeDocument/2006/relationships/image" Target="../media/image31.jpg"/><Relationship Id="rId4" Type="http://schemas.openxmlformats.org/officeDocument/2006/relationships/notesSlide" Target="../notesSlides/notesSlide6.xml"/><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5"/>
          <p:cNvSpPr txBox="1">
            <a:spLocks noGrp="1"/>
          </p:cNvSpPr>
          <p:nvPr>
            <p:ph type="subTitle" idx="1"/>
          </p:nvPr>
        </p:nvSpPr>
        <p:spPr>
          <a:xfrm>
            <a:off x="2870100" y="2979611"/>
            <a:ext cx="34038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By Sean Davern</a:t>
            </a:r>
            <a:endParaRPr dirty="0">
              <a:solidFill>
                <a:schemeClr val="dk1"/>
              </a:solidFill>
            </a:endParaRPr>
          </a:p>
        </p:txBody>
      </p:sp>
      <p:sp>
        <p:nvSpPr>
          <p:cNvPr id="112" name="Google Shape;112;p25"/>
          <p:cNvSpPr txBox="1">
            <a:spLocks noGrp="1"/>
          </p:cNvSpPr>
          <p:nvPr>
            <p:ph type="ctrTitle"/>
          </p:nvPr>
        </p:nvSpPr>
        <p:spPr>
          <a:xfrm>
            <a:off x="942000" y="1474436"/>
            <a:ext cx="72600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Predicting Toxicity</a:t>
            </a:r>
            <a:br>
              <a:rPr lang="en-US" dirty="0"/>
            </a:br>
            <a:r>
              <a:rPr lang="en-US" dirty="0"/>
              <a:t>With Deep Learning</a:t>
            </a:r>
            <a:endParaRPr dirty="0"/>
          </a:p>
        </p:txBody>
      </p:sp>
      <p:sp>
        <p:nvSpPr>
          <p:cNvPr id="113" name="Google Shape;113;p25"/>
          <p:cNvSpPr/>
          <p:nvPr/>
        </p:nvSpPr>
        <p:spPr>
          <a:xfrm>
            <a:off x="2275450" y="1747712"/>
            <a:ext cx="458900" cy="1782299"/>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4" name="Google Shape;114;p25"/>
          <p:cNvSpPr/>
          <p:nvPr/>
        </p:nvSpPr>
        <p:spPr>
          <a:xfrm flipH="1">
            <a:off x="6437360" y="1747712"/>
            <a:ext cx="458900" cy="1782300"/>
          </a:xfrm>
          <a:custGeom>
            <a:avLst/>
            <a:gdLst/>
            <a:ahLst/>
            <a:cxnLst/>
            <a:rect l="l" t="t" r="r" b="b"/>
            <a:pathLst>
              <a:path w="18356" h="47165" extrusionOk="0">
                <a:moveTo>
                  <a:pt x="17846" y="0"/>
                </a:moveTo>
                <a:lnTo>
                  <a:pt x="0" y="0"/>
                </a:lnTo>
                <a:lnTo>
                  <a:pt x="0" y="47165"/>
                </a:lnTo>
                <a:lnTo>
                  <a:pt x="18356" y="47165"/>
                </a:lnTo>
              </a:path>
            </a:pathLst>
          </a:custGeom>
          <a:noFill/>
          <a:ln w="9525" cap="flat" cmpd="sng">
            <a:solidFill>
              <a:schemeClr val="dk1"/>
            </a:solidFill>
            <a:prstDash val="solid"/>
            <a:round/>
            <a:headEnd type="none" w="med" len="med"/>
            <a:tailEnd type="none" w="med" len="med"/>
          </a:ln>
        </p:spPr>
      </p:sp>
      <p:sp>
        <p:nvSpPr>
          <p:cNvPr id="115" name="Google Shape;115;p25"/>
          <p:cNvSpPr/>
          <p:nvPr/>
        </p:nvSpPr>
        <p:spPr>
          <a:xfrm>
            <a:off x="9487625" y="4364825"/>
            <a:ext cx="315600" cy="31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p:nvPr/>
        </p:nvSpPr>
        <p:spPr>
          <a:xfrm>
            <a:off x="9691025" y="4364825"/>
            <a:ext cx="315600" cy="3156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ctrTitle"/>
          </p:nvPr>
        </p:nvSpPr>
        <p:spPr>
          <a:xfrm>
            <a:off x="831200" y="376498"/>
            <a:ext cx="3867300" cy="5766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sz="2800" dirty="0"/>
          </a:p>
        </p:txBody>
      </p:sp>
      <p:sp>
        <p:nvSpPr>
          <p:cNvPr id="150" name="Google Shape;150;p28"/>
          <p:cNvSpPr txBox="1">
            <a:spLocks noGrp="1"/>
          </p:cNvSpPr>
          <p:nvPr>
            <p:ph type="subTitle" idx="1"/>
          </p:nvPr>
        </p:nvSpPr>
        <p:spPr>
          <a:xfrm>
            <a:off x="831200" y="1362359"/>
            <a:ext cx="5557644" cy="28279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For 12,060 training + 647 test compounds:</a:t>
            </a:r>
          </a:p>
          <a:p>
            <a:pPr marL="0" lvl="0" indent="0" algn="l" rtl="0">
              <a:spcBef>
                <a:spcPts val="0"/>
              </a:spcBef>
              <a:spcAft>
                <a:spcPts val="0"/>
              </a:spcAft>
            </a:pPr>
            <a:r>
              <a:rPr lang="en-US" dirty="0"/>
              <a:t>Inputs (X)</a:t>
            </a:r>
          </a:p>
          <a:p>
            <a:pPr marL="628650" lvl="1" indent="-171450">
              <a:buFont typeface="Arial" panose="020B0604020202020204" pitchFamily="34" charset="0"/>
              <a:buChar char="•"/>
            </a:pPr>
            <a:r>
              <a:rPr lang="en-US" dirty="0"/>
              <a:t>801 physio chemical compound features</a:t>
            </a:r>
          </a:p>
          <a:p>
            <a:pPr marL="628650" lvl="1" indent="-171450">
              <a:buFont typeface="Arial" panose="020B0604020202020204" pitchFamily="34" charset="0"/>
              <a:buChar char="•"/>
            </a:pPr>
            <a:r>
              <a:rPr lang="en-US" dirty="0"/>
              <a:t>2 stereo spatial fingerprint encodings → 272,000 features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lvl="0" indent="0" algn="l" rtl="0">
              <a:spcBef>
                <a:spcPts val="0"/>
              </a:spcBef>
              <a:spcAft>
                <a:spcPts val="0"/>
              </a:spcAft>
            </a:pPr>
            <a:endParaRPr lang="en-US" dirty="0"/>
          </a:p>
          <a:p>
            <a:pPr marL="0" lvl="0" indent="0" algn="l" rtl="0">
              <a:spcBef>
                <a:spcPts val="0"/>
              </a:spcBef>
              <a:spcAft>
                <a:spcPts val="0"/>
              </a:spcAft>
            </a:pPr>
            <a:r>
              <a:rPr lang="en-US" dirty="0"/>
              <a:t>Targets (Y)</a:t>
            </a:r>
          </a:p>
          <a:p>
            <a:pPr marL="628650" lvl="1" indent="-171450">
              <a:buFont typeface="Arial" panose="020B0604020202020204" pitchFamily="34" charset="0"/>
              <a:buChar char="•"/>
            </a:pPr>
            <a:r>
              <a:rPr lang="en-US" dirty="0"/>
              <a:t>12 binary indicators of toxicity against a specific test method</a:t>
            </a:r>
            <a:endParaRPr dirty="0"/>
          </a:p>
        </p:txBody>
      </p:sp>
      <p:sp>
        <p:nvSpPr>
          <p:cNvPr id="151" name="Google Shape;151;p28"/>
          <p:cNvSpPr/>
          <p:nvPr/>
        </p:nvSpPr>
        <p:spPr>
          <a:xfrm flipH="1">
            <a:off x="917106" y="1038675"/>
            <a:ext cx="5557644" cy="238173"/>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sp>
        <p:nvSpPr>
          <p:cNvPr id="152" name="Google Shape;152;p28"/>
          <p:cNvSpPr/>
          <p:nvPr/>
        </p:nvSpPr>
        <p:spPr>
          <a:xfrm rot="10800000">
            <a:off x="917106" y="4552727"/>
            <a:ext cx="6809277" cy="214274"/>
          </a:xfrm>
          <a:custGeom>
            <a:avLst/>
            <a:gdLst/>
            <a:ahLst/>
            <a:cxnLst/>
            <a:rect l="l" t="t" r="r" b="b"/>
            <a:pathLst>
              <a:path w="69600" h="44105" extrusionOk="0">
                <a:moveTo>
                  <a:pt x="0" y="0"/>
                </a:moveTo>
                <a:lnTo>
                  <a:pt x="69600" y="0"/>
                </a:lnTo>
                <a:lnTo>
                  <a:pt x="69600" y="44105"/>
                </a:lnTo>
              </a:path>
            </a:pathLst>
          </a:custGeom>
          <a:noFill/>
          <a:ln w="9525" cap="flat" cmpd="sng">
            <a:solidFill>
              <a:schemeClr val="dk1"/>
            </a:solidFill>
            <a:prstDash val="solid"/>
            <a:round/>
            <a:headEnd type="none" w="med" len="med"/>
            <a:tailEnd type="none" w="med" len="med"/>
          </a:ln>
        </p:spPr>
      </p:sp>
      <p:cxnSp>
        <p:nvCxnSpPr>
          <p:cNvPr id="153" name="Google Shape;153;p28"/>
          <p:cNvCxnSpPr>
            <a:cxnSpLocks/>
          </p:cNvCxnSpPr>
          <p:nvPr/>
        </p:nvCxnSpPr>
        <p:spPr>
          <a:xfrm>
            <a:off x="7726424" y="2679591"/>
            <a:ext cx="0" cy="2087411"/>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B973BD9B-0AB4-6442-8046-7A38CC3FED83}"/>
              </a:ext>
            </a:extLst>
          </p:cNvPr>
          <p:cNvPicPr>
            <a:picLocks noChangeAspect="1"/>
          </p:cNvPicPr>
          <p:nvPr/>
        </p:nvPicPr>
        <p:blipFill>
          <a:blip r:embed="rId3"/>
          <a:stretch>
            <a:fillRect/>
          </a:stretch>
        </p:blipFill>
        <p:spPr>
          <a:xfrm>
            <a:off x="872254" y="2512544"/>
            <a:ext cx="5878402" cy="715490"/>
          </a:xfrm>
          <a:prstGeom prst="rect">
            <a:avLst/>
          </a:prstGeom>
        </p:spPr>
      </p:pic>
      <p:pic>
        <p:nvPicPr>
          <p:cNvPr id="4" name="Picture 3">
            <a:extLst>
              <a:ext uri="{FF2B5EF4-FFF2-40B4-BE49-F238E27FC236}">
                <a16:creationId xmlns:a16="http://schemas.microsoft.com/office/drawing/2014/main" id="{211C0B4E-C108-D643-8DB1-3B19A76F7F77}"/>
              </a:ext>
            </a:extLst>
          </p:cNvPr>
          <p:cNvPicPr>
            <a:picLocks noChangeAspect="1"/>
          </p:cNvPicPr>
          <p:nvPr/>
        </p:nvPicPr>
        <p:blipFill>
          <a:blip r:embed="rId4"/>
          <a:stretch>
            <a:fillRect/>
          </a:stretch>
        </p:blipFill>
        <p:spPr>
          <a:xfrm>
            <a:off x="910172" y="3861097"/>
            <a:ext cx="6493476" cy="560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Using Results</a:t>
            </a:r>
          </a:p>
        </p:txBody>
      </p:sp>
      <p:graphicFrame>
        <p:nvGraphicFramePr>
          <p:cNvPr id="3" name="Diagram 2">
            <a:extLst>
              <a:ext uri="{FF2B5EF4-FFF2-40B4-BE49-F238E27FC236}">
                <a16:creationId xmlns:a16="http://schemas.microsoft.com/office/drawing/2014/main" id="{D9C0A87C-AE6E-A544-8BFC-8A8A33F3E3DF}"/>
              </a:ext>
            </a:extLst>
          </p:cNvPr>
          <p:cNvGraphicFramePr/>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Graphic 13">
            <a:extLst>
              <a:ext uri="{FF2B5EF4-FFF2-40B4-BE49-F238E27FC236}">
                <a16:creationId xmlns:a16="http://schemas.microsoft.com/office/drawing/2014/main" id="{A0A1CD63-D491-3442-AF42-4819BCE784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8366" y="1936383"/>
            <a:ext cx="4021969" cy="2773042"/>
          </a:xfrm>
          <a:prstGeom prst="rect">
            <a:avLst/>
          </a:prstGeom>
        </p:spPr>
      </p:pic>
      <p:pic>
        <p:nvPicPr>
          <p:cNvPr id="18" name="Graphic 17">
            <a:extLst>
              <a:ext uri="{FF2B5EF4-FFF2-40B4-BE49-F238E27FC236}">
                <a16:creationId xmlns:a16="http://schemas.microsoft.com/office/drawing/2014/main" id="{0B4FCFD8-8E78-D24B-A067-400DCC064A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665" y="1816031"/>
            <a:ext cx="3583304" cy="2893394"/>
          </a:xfrm>
          <a:prstGeom prst="rect">
            <a:avLst/>
          </a:prstGeom>
        </p:spPr>
      </p:pic>
    </p:spTree>
    <p:extLst>
      <p:ext uri="{BB962C8B-B14F-4D97-AF65-F5344CB8AC3E}">
        <p14:creationId xmlns:p14="http://schemas.microsoft.com/office/powerpoint/2010/main" val="3564819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8C339-EED6-4F4E-B93F-7B855A5A62AC}"/>
              </a:ext>
            </a:extLst>
          </p:cNvPr>
          <p:cNvSpPr>
            <a:spLocks noGrp="1"/>
          </p:cNvSpPr>
          <p:nvPr>
            <p:ph type="ctrTitle"/>
          </p:nvPr>
        </p:nvSpPr>
        <p:spPr/>
        <p:txBody>
          <a:bodyPr/>
          <a:lstStyle/>
          <a:p>
            <a:r>
              <a:rPr lang="en-US" dirty="0"/>
              <a:t>Toxicity Tests</a:t>
            </a:r>
          </a:p>
        </p:txBody>
      </p:sp>
      <p:pic>
        <p:nvPicPr>
          <p:cNvPr id="6" name="Picture 5">
            <a:extLst>
              <a:ext uri="{FF2B5EF4-FFF2-40B4-BE49-F238E27FC236}">
                <a16:creationId xmlns:a16="http://schemas.microsoft.com/office/drawing/2014/main" id="{470713EB-79FB-9F45-B293-D0CFAA0604AE}"/>
              </a:ext>
            </a:extLst>
          </p:cNvPr>
          <p:cNvPicPr>
            <a:picLocks noChangeAspect="1"/>
          </p:cNvPicPr>
          <p:nvPr/>
        </p:nvPicPr>
        <p:blipFill>
          <a:blip r:embed="rId3"/>
          <a:stretch>
            <a:fillRect/>
          </a:stretch>
        </p:blipFill>
        <p:spPr>
          <a:xfrm>
            <a:off x="1721921" y="918266"/>
            <a:ext cx="5700157" cy="3972362"/>
          </a:xfrm>
          <a:prstGeom prst="rect">
            <a:avLst/>
          </a:prstGeom>
        </p:spPr>
      </p:pic>
    </p:spTree>
    <p:extLst>
      <p:ext uri="{BB962C8B-B14F-4D97-AF65-F5344CB8AC3E}">
        <p14:creationId xmlns:p14="http://schemas.microsoft.com/office/powerpoint/2010/main" val="1278394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FB24-DAA2-2A48-8CE3-AE996EB5C0C2}"/>
              </a:ext>
            </a:extLst>
          </p:cNvPr>
          <p:cNvSpPr>
            <a:spLocks noGrp="1"/>
          </p:cNvSpPr>
          <p:nvPr>
            <p:ph type="ctrTitle"/>
          </p:nvPr>
        </p:nvSpPr>
        <p:spPr>
          <a:xfrm>
            <a:off x="903060" y="148467"/>
            <a:ext cx="7337877" cy="641100"/>
          </a:xfrm>
        </p:spPr>
        <p:txBody>
          <a:bodyPr/>
          <a:lstStyle/>
          <a:p>
            <a:r>
              <a:rPr lang="en-US" dirty="0"/>
              <a:t>30% of Drugs Fail Clinical Trials due to Toxicity </a:t>
            </a:r>
          </a:p>
        </p:txBody>
      </p:sp>
      <p:pic>
        <p:nvPicPr>
          <p:cNvPr id="3" name="Picture 2">
            <a:extLst>
              <a:ext uri="{FF2B5EF4-FFF2-40B4-BE49-F238E27FC236}">
                <a16:creationId xmlns:a16="http://schemas.microsoft.com/office/drawing/2014/main" id="{16A6029B-A5A7-8A44-BBEC-7CD527CB3759}"/>
              </a:ext>
            </a:extLst>
          </p:cNvPr>
          <p:cNvPicPr>
            <a:picLocks noChangeAspect="1"/>
          </p:cNvPicPr>
          <p:nvPr/>
        </p:nvPicPr>
        <p:blipFill>
          <a:blip r:embed="rId3"/>
          <a:stretch>
            <a:fillRect/>
          </a:stretch>
        </p:blipFill>
        <p:spPr>
          <a:xfrm>
            <a:off x="555172" y="1033133"/>
            <a:ext cx="2900958" cy="2420360"/>
          </a:xfrm>
          <a:prstGeom prst="rect">
            <a:avLst/>
          </a:prstGeom>
        </p:spPr>
      </p:pic>
      <p:sp>
        <p:nvSpPr>
          <p:cNvPr id="5" name="TextBox 4">
            <a:extLst>
              <a:ext uri="{FF2B5EF4-FFF2-40B4-BE49-F238E27FC236}">
                <a16:creationId xmlns:a16="http://schemas.microsoft.com/office/drawing/2014/main" id="{94430937-4A1C-D64F-A780-A6E8E6DC1810}"/>
              </a:ext>
            </a:extLst>
          </p:cNvPr>
          <p:cNvSpPr txBox="1"/>
          <p:nvPr/>
        </p:nvSpPr>
        <p:spPr>
          <a:xfrm>
            <a:off x="2763776" y="4887311"/>
            <a:ext cx="3616443" cy="215444"/>
          </a:xfrm>
          <a:prstGeom prst="rect">
            <a:avLst/>
          </a:prstGeom>
          <a:noFill/>
        </p:spPr>
        <p:txBody>
          <a:bodyPr wrap="square" rtlCol="0">
            <a:spAutoFit/>
          </a:bodyPr>
          <a:lstStyle/>
          <a:p>
            <a:r>
              <a:rPr lang="en-US" sz="800" dirty="0">
                <a:solidFill>
                  <a:schemeClr val="bg2"/>
                </a:solidFill>
              </a:rPr>
              <a:t>Lawrence, Stacy. The Biotech Drug Market. </a:t>
            </a:r>
            <a:r>
              <a:rPr lang="en-US" sz="800" i="1" dirty="0">
                <a:solidFill>
                  <a:schemeClr val="bg2"/>
                </a:solidFill>
              </a:rPr>
              <a:t>Nat </a:t>
            </a:r>
            <a:r>
              <a:rPr lang="en-US" sz="800" i="1" dirty="0" err="1">
                <a:solidFill>
                  <a:schemeClr val="bg2"/>
                </a:solidFill>
              </a:rPr>
              <a:t>Biotechnol</a:t>
            </a:r>
            <a:r>
              <a:rPr lang="en-US" sz="800" dirty="0">
                <a:solidFill>
                  <a:schemeClr val="bg2"/>
                </a:solidFill>
              </a:rPr>
              <a:t> </a:t>
            </a:r>
            <a:r>
              <a:rPr lang="en-US" sz="800" b="1" dirty="0">
                <a:solidFill>
                  <a:schemeClr val="bg2"/>
                </a:solidFill>
              </a:rPr>
              <a:t>22, </a:t>
            </a:r>
            <a:r>
              <a:rPr lang="en-US" sz="800" dirty="0">
                <a:solidFill>
                  <a:schemeClr val="bg2"/>
                </a:solidFill>
              </a:rPr>
              <a:t>1496 (2004)</a:t>
            </a:r>
          </a:p>
        </p:txBody>
      </p:sp>
      <p:grpSp>
        <p:nvGrpSpPr>
          <p:cNvPr id="11" name="Group 10">
            <a:extLst>
              <a:ext uri="{FF2B5EF4-FFF2-40B4-BE49-F238E27FC236}">
                <a16:creationId xmlns:a16="http://schemas.microsoft.com/office/drawing/2014/main" id="{B7E39778-4726-D947-AF5E-4A4638C52940}"/>
              </a:ext>
            </a:extLst>
          </p:cNvPr>
          <p:cNvGrpSpPr/>
          <p:nvPr/>
        </p:nvGrpSpPr>
        <p:grpSpPr>
          <a:xfrm>
            <a:off x="3705186" y="1933573"/>
            <a:ext cx="4619885" cy="2420360"/>
            <a:chOff x="3705186" y="1933573"/>
            <a:chExt cx="4619885" cy="2420360"/>
          </a:xfrm>
        </p:grpSpPr>
        <p:pic>
          <p:nvPicPr>
            <p:cNvPr id="4" name="Picture 3">
              <a:extLst>
                <a:ext uri="{FF2B5EF4-FFF2-40B4-BE49-F238E27FC236}">
                  <a16:creationId xmlns:a16="http://schemas.microsoft.com/office/drawing/2014/main" id="{1F220A22-340A-1141-B869-A2DD6024D0EF}"/>
                </a:ext>
              </a:extLst>
            </p:cNvPr>
            <p:cNvPicPr>
              <a:picLocks noChangeAspect="1"/>
            </p:cNvPicPr>
            <p:nvPr/>
          </p:nvPicPr>
          <p:blipFill>
            <a:blip r:embed="rId4"/>
            <a:stretch>
              <a:fillRect/>
            </a:stretch>
          </p:blipFill>
          <p:spPr>
            <a:xfrm>
              <a:off x="3705186" y="1933573"/>
              <a:ext cx="4619885" cy="2420360"/>
            </a:xfrm>
            <a:prstGeom prst="rect">
              <a:avLst/>
            </a:prstGeom>
          </p:spPr>
        </p:pic>
        <p:cxnSp>
          <p:nvCxnSpPr>
            <p:cNvPr id="9" name="Straight Arrow Connector 8">
              <a:extLst>
                <a:ext uri="{FF2B5EF4-FFF2-40B4-BE49-F238E27FC236}">
                  <a16:creationId xmlns:a16="http://schemas.microsoft.com/office/drawing/2014/main" id="{23FCE1A6-96D2-F449-B7B9-0A2C1A0E7E16}"/>
                </a:ext>
              </a:extLst>
            </p:cNvPr>
            <p:cNvCxnSpPr/>
            <p:nvPr/>
          </p:nvCxnSpPr>
          <p:spPr>
            <a:xfrm>
              <a:off x="4284921" y="2254102"/>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66258E-B300-3041-BC19-897332EB1638}"/>
                </a:ext>
              </a:extLst>
            </p:cNvPr>
            <p:cNvCxnSpPr/>
            <p:nvPr/>
          </p:nvCxnSpPr>
          <p:spPr>
            <a:xfrm>
              <a:off x="6904074" y="2098601"/>
              <a:ext cx="0" cy="9462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23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Data</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603614994"/>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33F6493-011B-8E40-93F1-A106F6403899}"/>
              </a:ext>
            </a:extLst>
          </p:cNvPr>
          <p:cNvPicPr>
            <a:picLocks noChangeAspect="1"/>
          </p:cNvPicPr>
          <p:nvPr/>
        </p:nvPicPr>
        <p:blipFill>
          <a:blip r:embed="rId8"/>
          <a:stretch>
            <a:fillRect/>
          </a:stretch>
        </p:blipFill>
        <p:spPr>
          <a:xfrm>
            <a:off x="2687540" y="2006242"/>
            <a:ext cx="3768918" cy="1856560"/>
          </a:xfrm>
          <a:prstGeom prst="rect">
            <a:avLst/>
          </a:prstGeom>
        </p:spPr>
      </p:pic>
      <p:sp>
        <p:nvSpPr>
          <p:cNvPr id="6" name="TextBox 5">
            <a:extLst>
              <a:ext uri="{FF2B5EF4-FFF2-40B4-BE49-F238E27FC236}">
                <a16:creationId xmlns:a16="http://schemas.microsoft.com/office/drawing/2014/main" id="{39FBC9E1-D72C-C546-A385-99D27A238E03}"/>
              </a:ext>
            </a:extLst>
          </p:cNvPr>
          <p:cNvSpPr txBox="1"/>
          <p:nvPr/>
        </p:nvSpPr>
        <p:spPr>
          <a:xfrm>
            <a:off x="1940510" y="4127670"/>
            <a:ext cx="4333238" cy="738664"/>
          </a:xfrm>
          <a:prstGeom prst="rect">
            <a:avLst/>
          </a:prstGeom>
          <a:noFill/>
        </p:spPr>
        <p:txBody>
          <a:bodyPr wrap="none" rtlCol="0">
            <a:spAutoFit/>
          </a:bodyPr>
          <a:lstStyle/>
          <a:p>
            <a:pPr marL="285750" indent="-285750">
              <a:buFont typeface="Arial" panose="020B0604020202020204" pitchFamily="34" charset="0"/>
              <a:buChar char="•"/>
            </a:pPr>
            <a:r>
              <a:rPr lang="en-US" dirty="0"/>
              <a:t>12,700 Compounds</a:t>
            </a:r>
          </a:p>
          <a:p>
            <a:pPr marL="285750" lvl="6" indent="-285750">
              <a:buFont typeface="Arial" panose="020B0604020202020204" pitchFamily="34" charset="0"/>
              <a:buChar char="•"/>
            </a:pPr>
            <a:r>
              <a:rPr lang="en-US" dirty="0"/>
              <a:t>800 Physiochemical and 844 Structural Features</a:t>
            </a:r>
          </a:p>
          <a:p>
            <a:pPr marL="285750" lvl="6" indent="-285750">
              <a:buFont typeface="Arial" panose="020B0604020202020204" pitchFamily="34" charset="0"/>
              <a:buChar char="•"/>
            </a:pPr>
            <a:r>
              <a:rPr lang="en-US" dirty="0"/>
              <a:t>12 Toxicity measures</a:t>
            </a:r>
          </a:p>
        </p:txBody>
      </p:sp>
    </p:spTree>
    <p:extLst>
      <p:ext uri="{BB962C8B-B14F-4D97-AF65-F5344CB8AC3E}">
        <p14:creationId xmlns:p14="http://schemas.microsoft.com/office/powerpoint/2010/main" val="107472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Business Should Drive Metrics</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109795881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24">
            <a:extLst>
              <a:ext uri="{FF2B5EF4-FFF2-40B4-BE49-F238E27FC236}">
                <a16:creationId xmlns:a16="http://schemas.microsoft.com/office/drawing/2014/main" id="{6302C5CB-FE90-0F4C-A598-9373D6A250FE}"/>
              </a:ext>
            </a:extLst>
          </p:cNvPr>
          <p:cNvGrpSpPr/>
          <p:nvPr/>
        </p:nvGrpSpPr>
        <p:grpSpPr>
          <a:xfrm>
            <a:off x="4329925" y="2082560"/>
            <a:ext cx="1894523" cy="2930823"/>
            <a:chOff x="4329925" y="2082560"/>
            <a:chExt cx="1894523" cy="2930823"/>
          </a:xfrm>
        </p:grpSpPr>
        <p:sp>
          <p:nvSpPr>
            <p:cNvPr id="11" name="Rounded Rectangle 10">
              <a:extLst>
                <a:ext uri="{FF2B5EF4-FFF2-40B4-BE49-F238E27FC236}">
                  <a16:creationId xmlns:a16="http://schemas.microsoft.com/office/drawing/2014/main" id="{E5007CAB-46FD-4A48-84D0-010220756652}"/>
                </a:ext>
              </a:extLst>
            </p:cNvPr>
            <p:cNvSpPr/>
            <p:nvPr/>
          </p:nvSpPr>
          <p:spPr>
            <a:xfrm>
              <a:off x="4329925" y="2082560"/>
              <a:ext cx="1894523" cy="2930823"/>
            </a:xfrm>
            <a:prstGeom prst="roundRect">
              <a:avLst/>
            </a:prstGeom>
            <a:solidFill>
              <a:srgbClr val="0070C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4C22AF-51B6-0946-9D95-E516391D5261}"/>
                    </a:ext>
                  </a:extLst>
                </p:cNvPr>
                <p:cNvSpPr txBox="1"/>
                <p:nvPr/>
              </p:nvSpPr>
              <p:spPr>
                <a:xfrm>
                  <a:off x="4366502" y="4475557"/>
                  <a:ext cx="1809366" cy="406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Precision</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a:p>
              </p:txBody>
            </p:sp>
          </mc:Choice>
          <mc:Fallback xmlns="">
            <p:sp>
              <p:nvSpPr>
                <p:cNvPr id="9" name="TextBox 8">
                  <a:extLst>
                    <a:ext uri="{FF2B5EF4-FFF2-40B4-BE49-F238E27FC236}">
                      <a16:creationId xmlns:a16="http://schemas.microsoft.com/office/drawing/2014/main" id="{384C22AF-51B6-0946-9D95-E516391D5261}"/>
                    </a:ext>
                  </a:extLst>
                </p:cNvPr>
                <p:cNvSpPr txBox="1">
                  <a:spLocks noRot="1" noChangeAspect="1" noMove="1" noResize="1" noEditPoints="1" noAdjustHandles="1" noChangeArrowheads="1" noChangeShapeType="1" noTextEdit="1"/>
                </p:cNvSpPr>
                <p:nvPr/>
              </p:nvSpPr>
              <p:spPr>
                <a:xfrm>
                  <a:off x="4366502" y="4475557"/>
                  <a:ext cx="1809366" cy="406906"/>
                </a:xfrm>
                <a:prstGeom prst="rect">
                  <a:avLst/>
                </a:prstGeom>
                <a:blipFill>
                  <a:blip r:embed="rId8"/>
                  <a:stretch>
                    <a:fillRect t="-3030" b="-12121"/>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208B739-95AB-FE40-84FC-C05C9DE0E744}"/>
              </a:ext>
            </a:extLst>
          </p:cNvPr>
          <p:cNvGrpSpPr/>
          <p:nvPr/>
        </p:nvGrpSpPr>
        <p:grpSpPr>
          <a:xfrm>
            <a:off x="2069346" y="3286879"/>
            <a:ext cx="5989175" cy="1155539"/>
            <a:chOff x="2069346" y="3286879"/>
            <a:chExt cx="5989175" cy="1155539"/>
          </a:xfrm>
        </p:grpSpPr>
        <p:sp>
          <p:nvSpPr>
            <p:cNvPr id="12" name="Rounded Rectangle 11">
              <a:extLst>
                <a:ext uri="{FF2B5EF4-FFF2-40B4-BE49-F238E27FC236}">
                  <a16:creationId xmlns:a16="http://schemas.microsoft.com/office/drawing/2014/main" id="{7A4B2C03-1B63-A347-8B11-A8FB7CFA476C}"/>
                </a:ext>
              </a:extLst>
            </p:cNvPr>
            <p:cNvSpPr/>
            <p:nvPr/>
          </p:nvSpPr>
          <p:spPr>
            <a:xfrm>
              <a:off x="2069346" y="3286879"/>
              <a:ext cx="5989175" cy="1155539"/>
            </a:xfrm>
            <a:prstGeom prst="roundRect">
              <a:avLst/>
            </a:prstGeom>
            <a:solidFill>
              <a:schemeClr val="accent3">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6EA646-D147-CD43-8BC7-ACFF20F1138E}"/>
                    </a:ext>
                  </a:extLst>
                </p:cNvPr>
                <p:cNvSpPr txBox="1"/>
                <p:nvPr/>
              </p:nvSpPr>
              <p:spPr>
                <a:xfrm>
                  <a:off x="6382559" y="3668023"/>
                  <a:ext cx="142577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Recall</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8" name="TextBox 7">
                  <a:extLst>
                    <a:ext uri="{FF2B5EF4-FFF2-40B4-BE49-F238E27FC236}">
                      <a16:creationId xmlns:a16="http://schemas.microsoft.com/office/drawing/2014/main" id="{9A6EA646-D147-CD43-8BC7-ACFF20F1138E}"/>
                    </a:ext>
                  </a:extLst>
                </p:cNvPr>
                <p:cNvSpPr txBox="1">
                  <a:spLocks noRot="1" noChangeAspect="1" noMove="1" noResize="1" noEditPoints="1" noAdjustHandles="1" noChangeArrowheads="1" noChangeShapeType="1" noTextEdit="1"/>
                </p:cNvSpPr>
                <p:nvPr/>
              </p:nvSpPr>
              <p:spPr>
                <a:xfrm>
                  <a:off x="6382559" y="3668023"/>
                  <a:ext cx="1425775" cy="406906"/>
                </a:xfrm>
                <a:prstGeom prst="rect">
                  <a:avLst/>
                </a:prstGeom>
                <a:blipFill>
                  <a:blip r:embed="rId9"/>
                  <a:stretch>
                    <a:fillRect l="-2655" t="-3030" r="-1770" b="-12121"/>
                  </a:stretch>
                </a:blipFill>
              </p:spPr>
              <p:txBody>
                <a:bodyPr/>
                <a:lstStyle/>
                <a:p>
                  <a:r>
                    <a:rPr lang="en-US">
                      <a:noFill/>
                    </a:rPr>
                    <a:t> </a:t>
                  </a:r>
                </a:p>
              </p:txBody>
            </p:sp>
          </mc:Fallback>
        </mc:AlternateContent>
      </p:grpSp>
      <p:graphicFrame>
        <p:nvGraphicFramePr>
          <p:cNvPr id="18" name="Table 17">
            <a:extLst>
              <a:ext uri="{FF2B5EF4-FFF2-40B4-BE49-F238E27FC236}">
                <a16:creationId xmlns:a16="http://schemas.microsoft.com/office/drawing/2014/main" id="{46DE5EA5-4791-B940-9651-EA7269E5BF38}"/>
              </a:ext>
            </a:extLst>
          </p:cNvPr>
          <p:cNvGraphicFramePr>
            <a:graphicFrameLocks noGrp="1"/>
          </p:cNvGraphicFramePr>
          <p:nvPr>
            <p:extLst>
              <p:ext uri="{D42A27DB-BD31-4B8C-83A1-F6EECF244321}">
                <p14:modId xmlns:p14="http://schemas.microsoft.com/office/powerpoint/2010/main" val="1625474569"/>
              </p:ext>
            </p:extLst>
          </p:nvPr>
        </p:nvGraphicFramePr>
        <p:xfrm>
          <a:off x="1670304" y="1728430"/>
          <a:ext cx="4463343" cy="2662054"/>
        </p:xfrm>
        <a:graphic>
          <a:graphicData uri="http://schemas.openxmlformats.org/drawingml/2006/table">
            <a:tbl>
              <a:tblPr>
                <a:tableStyleId>{E64C58C0-5DD7-4584-B644-C95D2124343D}</a:tableStyleId>
              </a:tblPr>
              <a:tblGrid>
                <a:gridCol w="399065">
                  <a:extLst>
                    <a:ext uri="{9D8B030D-6E8A-4147-A177-3AD203B41FA5}">
                      <a16:colId xmlns:a16="http://schemas.microsoft.com/office/drawing/2014/main" val="3678183736"/>
                    </a:ext>
                  </a:extLst>
                </a:gridCol>
                <a:gridCol w="1096731">
                  <a:extLst>
                    <a:ext uri="{9D8B030D-6E8A-4147-A177-3AD203B41FA5}">
                      <a16:colId xmlns:a16="http://schemas.microsoft.com/office/drawing/2014/main" val="1288670374"/>
                    </a:ext>
                  </a:extLst>
                </a:gridCol>
                <a:gridCol w="1310362">
                  <a:extLst>
                    <a:ext uri="{9D8B030D-6E8A-4147-A177-3AD203B41FA5}">
                      <a16:colId xmlns:a16="http://schemas.microsoft.com/office/drawing/2014/main" val="3177385600"/>
                    </a:ext>
                  </a:extLst>
                </a:gridCol>
                <a:gridCol w="1657185">
                  <a:extLst>
                    <a:ext uri="{9D8B030D-6E8A-4147-A177-3AD203B41FA5}">
                      <a16:colId xmlns:a16="http://schemas.microsoft.com/office/drawing/2014/main" val="1703692784"/>
                    </a:ext>
                  </a:extLst>
                </a:gridCol>
              </a:tblGrid>
              <a:tr h="253990">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gn="ctr" fontAlgn="t"/>
                      <a:r>
                        <a:rPr lang="en-US" sz="2400" u="none" strike="noStrike" dirty="0">
                          <a:effectLst/>
                        </a:rPr>
                        <a:t>Prediction</a:t>
                      </a:r>
                      <a:endParaRPr lang="en-US" sz="20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hMerge="1">
                  <a:txBody>
                    <a:bodyPr/>
                    <a:lstStyle/>
                    <a:p>
                      <a:endParaRPr lang="en-US"/>
                    </a:p>
                  </a:txBody>
                  <a:tcPr/>
                </a:tc>
                <a:extLst>
                  <a:ext uri="{0D108BD9-81ED-4DB2-BD59-A6C34878D82A}">
                    <a16:rowId xmlns:a16="http://schemas.microsoft.com/office/drawing/2014/main" val="1327025469"/>
                  </a:ext>
                </a:extLst>
              </a:tr>
              <a:tr h="227161">
                <a:tc>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 </a:t>
                      </a:r>
                      <a:endParaRPr lang="en-US" sz="15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t"/>
                      <a:r>
                        <a:rPr lang="en-US" sz="1500" u="none" strike="noStrike" dirty="0">
                          <a:effectLst/>
                        </a:rPr>
                        <a:t>Non-Toxic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tc>
                  <a:txBody>
                    <a:bodyPr/>
                    <a:lstStyle/>
                    <a:p>
                      <a:pPr algn="ctr" fontAlgn="t"/>
                      <a:r>
                        <a:rPr lang="en-US" sz="1500" u="none" strike="noStrike" dirty="0">
                          <a:effectLst/>
                        </a:rPr>
                        <a:t>Toxic</a:t>
                      </a:r>
                      <a:endParaRPr lang="en-US" sz="1500" b="0" i="0" u="none" strike="noStrike" dirty="0">
                        <a:solidFill>
                          <a:srgbClr val="000000"/>
                        </a:solidFill>
                        <a:effectLst/>
                        <a:latin typeface="Helvetica Neue" panose="02000503000000020004"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70C0">
                        <a:alpha val="25098"/>
                      </a:srgbClr>
                    </a:solidFill>
                  </a:tcPr>
                </a:tc>
                <a:extLst>
                  <a:ext uri="{0D108BD9-81ED-4DB2-BD59-A6C34878D82A}">
                    <a16:rowId xmlns:a16="http://schemas.microsoft.com/office/drawing/2014/main" val="3865977621"/>
                  </a:ext>
                </a:extLst>
              </a:tr>
              <a:tr h="1033847">
                <a:tc rowSpan="2">
                  <a:txBody>
                    <a:bodyPr/>
                    <a:lstStyle/>
                    <a:p>
                      <a:pPr algn="l" fontAlgn="t"/>
                      <a:r>
                        <a:rPr lang="en-US" sz="800" u="none" strike="noStrike" dirty="0">
                          <a:effectLst/>
                        </a:rPr>
                        <a:t> </a:t>
                      </a:r>
                      <a:endParaRPr lang="en-US" sz="800" b="0" i="0" u="none" strike="noStrike" dirty="0">
                        <a:solidFill>
                          <a:srgbClr val="000000"/>
                        </a:solidFill>
                        <a:effectLst/>
                        <a:latin typeface="Helvetica Neue" panose="02000503000000020004"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lvl="0" algn="ctr" fontAlgn="ctr"/>
                      <a:r>
                        <a:rPr lang="en-US" sz="1500" u="none" strike="noStrike" dirty="0">
                          <a:effectLst/>
                        </a:rPr>
                        <a:t>Non-Toxic</a:t>
                      </a:r>
                    </a:p>
                    <a:p>
                      <a:pPr lvl="0" algn="ctr" fontAlgn="ctr"/>
                      <a:r>
                        <a:rPr lang="en-US" sz="1500" b="0" i="0" u="none" strike="noStrike" dirty="0">
                          <a:solidFill>
                            <a:srgbClr val="000000"/>
                          </a:solidFill>
                          <a:effectLst/>
                          <a:latin typeface="Helvetica Neue" panose="02000503000000020004" pitchFamily="2" charset="0"/>
                        </a:rPr>
                        <a:t>90%</a:t>
                      </a: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True Negative</a:t>
                      </a: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False Positive </a:t>
                      </a:r>
                    </a:p>
                    <a:p>
                      <a:pPr algn="ctr" fontAlgn="ctr"/>
                      <a:r>
                        <a:rPr lang="en-US" sz="1200" u="none" strike="noStrike" dirty="0">
                          <a:effectLst/>
                        </a:rPr>
                        <a:t>(Unnecessary Cost,</a:t>
                      </a:r>
                    </a:p>
                    <a:p>
                      <a:pPr algn="ctr" fontAlgn="ctr"/>
                      <a:r>
                        <a:rPr lang="en-US" sz="1200" u="none" strike="noStrike" dirty="0">
                          <a:effectLst/>
                        </a:rPr>
                        <a:t>Rejected Candidate) </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3788374"/>
                  </a:ext>
                </a:extLst>
              </a:tr>
              <a:tr h="1033847">
                <a:tc vMerge="1">
                  <a:txBody>
                    <a:bodyPr/>
                    <a:lstStyle/>
                    <a:p>
                      <a:endParaRPr lang="en-US"/>
                    </a:p>
                  </a:txBody>
                  <a:tcPr/>
                </a:tc>
                <a:tc>
                  <a:txBody>
                    <a:bodyPr/>
                    <a:lstStyle/>
                    <a:p>
                      <a:pPr lvl="0" algn="ctr" fontAlgn="ctr"/>
                      <a:r>
                        <a:rPr lang="en-US" sz="1500" u="none" strike="noStrike" dirty="0">
                          <a:effectLst/>
                        </a:rPr>
                        <a:t>Toxic</a:t>
                      </a:r>
                    </a:p>
                    <a:p>
                      <a:pPr lvl="0" algn="ctr" fontAlgn="ctr"/>
                      <a:r>
                        <a:rPr lang="en-US" sz="1500" b="0" i="0" u="none" strike="noStrike" dirty="0">
                          <a:solidFill>
                            <a:srgbClr val="000000"/>
                          </a:solidFill>
                          <a:effectLst/>
                          <a:latin typeface="Helvetica Neue" panose="02000503000000020004" pitchFamily="2" charset="0"/>
                        </a:rPr>
                        <a:t>10%</a:t>
                      </a:r>
                    </a:p>
                  </a:txBody>
                  <a:tcPr marL="0" marR="0" marT="0" marB="0" anchor="ctr">
                    <a:lnL w="9525" cap="flat" cmpd="sng">
                      <a:noFill/>
                      <a:prstDash val="solid"/>
                      <a:round/>
                      <a:headEnd type="none" w="sm" len="sm"/>
                      <a:tailEnd type="none" w="sm" len="sm"/>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02E2E">
                        <a:alpha val="25098"/>
                      </a:srgbClr>
                    </a:solidFill>
                  </a:tcPr>
                </a:tc>
                <a:tc>
                  <a:txBody>
                    <a:bodyPr/>
                    <a:lstStyle/>
                    <a:p>
                      <a:pPr algn="ctr" fontAlgn="ctr"/>
                      <a:r>
                        <a:rPr lang="en-US" sz="1200" u="none" strike="noStrike" dirty="0">
                          <a:effectLst/>
                        </a:rPr>
                        <a:t>False Negative </a:t>
                      </a:r>
                    </a:p>
                    <a:p>
                      <a:pPr algn="ctr" fontAlgn="ctr"/>
                      <a:r>
                        <a:rPr lang="en-US" sz="1200" u="none" strike="noStrike" dirty="0">
                          <a:effectLst/>
                        </a:rPr>
                        <a:t>(Clinical Failure)</a:t>
                      </a:r>
                      <a:endParaRPr lang="en-US" sz="1200" b="0" i="0" u="none" strike="noStrike" dirty="0">
                        <a:solidFill>
                          <a:srgbClr val="000000"/>
                        </a:solidFill>
                        <a:effectLst/>
                        <a:latin typeface="Helvetica Neue" panose="02000503000000020004" pitchFamily="2" charset="0"/>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u="none" strike="noStrike" dirty="0">
                          <a:effectLst/>
                        </a:rPr>
                        <a:t>True Positive</a:t>
                      </a: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3137144"/>
                  </a:ext>
                </a:extLst>
              </a:tr>
            </a:tbl>
          </a:graphicData>
        </a:graphic>
      </p:graphicFrame>
      <p:sp>
        <p:nvSpPr>
          <p:cNvPr id="19" name="Shape 2">
            <a:extLst>
              <a:ext uri="{FF2B5EF4-FFF2-40B4-BE49-F238E27FC236}">
                <a16:creationId xmlns:a16="http://schemas.microsoft.com/office/drawing/2014/main" id="{0B90572A-F51D-F541-B02F-884E4596A181}"/>
              </a:ext>
            </a:extLst>
          </p:cNvPr>
          <p:cNvSpPr txBox="1"/>
          <p:nvPr/>
        </p:nvSpPr>
        <p:spPr>
          <a:xfrm rot="16200000">
            <a:off x="1459591" y="3113214"/>
            <a:ext cx="820738" cy="471924"/>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xdr="http://schemas.openxmlformats.org/drawingml/2006/spreadsheetDrawing" xmlns:a14="http://schemas.microsoft.com/office/drawing/2010/main" xmlns:m="http://schemas.openxmlformats.org/officeDocument/2006/math" xmlns="" val="1"/>
            </a:ext>
          </a:extLst>
        </p:spPr>
        <p:txBody>
          <a:bodyPr wrap="none" lIns="50800" tIns="50800" rIns="50800" bIns="50800" numCol="1"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457200" latinLnBrk="0">
              <a:lnSpc>
                <a:spcPct val="100000"/>
              </a:lnSpc>
              <a:spcBef>
                <a:spcPts val="0"/>
              </a:spcBef>
              <a:spcAft>
                <a:spcPts val="0"/>
              </a:spcAft>
              <a:buClrTx/>
              <a:buSzTx/>
              <a:buFontTx/>
              <a:buNone/>
              <a:tabLst/>
              <a:defRPr sz="2300" b="0" i="0" u="none" strike="noStrike" cap="none" spc="0" baseline="0">
                <a:solidFill>
                  <a:srgbClr val="000000"/>
                </a:solidFill>
                <a:uFillTx/>
                <a:latin typeface="+mn-lt"/>
                <a:ea typeface="+mn-ea"/>
                <a:cs typeface="+mn-cs"/>
                <a:sym typeface="Helvetica Neue"/>
              </a:defRPr>
            </a:pPr>
            <a:r>
              <a:rPr sz="2400" b="0" i="0" u="none" strike="noStrike" cap="none" spc="0" baseline="0" dirty="0">
                <a:solidFill>
                  <a:srgbClr val="000000"/>
                </a:solidFill>
                <a:uFillTx/>
                <a:latin typeface="+mn-lt"/>
                <a:ea typeface="+mn-ea"/>
                <a:cs typeface="+mn-cs"/>
                <a:sym typeface="Helvetica Neue"/>
              </a:rPr>
              <a:t>Truth</a:t>
            </a:r>
            <a:endParaRPr sz="2300" b="0" i="0" u="none" strike="noStrike" cap="none" spc="0" baseline="0" dirty="0">
              <a:solidFill>
                <a:srgbClr val="000000"/>
              </a:solidFill>
              <a:uFillTx/>
              <a:latin typeface="+mn-lt"/>
              <a:ea typeface="+mn-ea"/>
              <a:cs typeface="+mn-cs"/>
              <a:sym typeface="Helvetica Neue"/>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860E5DB-5487-6141-A111-4013B0EB715D}"/>
                  </a:ext>
                </a:extLst>
              </p:cNvPr>
              <p:cNvSpPr txBox="1"/>
              <p:nvPr/>
            </p:nvSpPr>
            <p:spPr>
              <a:xfrm>
                <a:off x="6426339" y="2571750"/>
                <a:ext cx="2167325" cy="412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𝑃𝑟𝑒𝑐𝑖𝑠𝑖𝑜𝑛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𝑅𝑒𝑐𝑎𝑙𝑙</m:t>
                          </m:r>
                        </m:num>
                        <m:den>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den>
                      </m:f>
                    </m:oMath>
                  </m:oMathPara>
                </a14:m>
                <a:endParaRPr lang="en-US" dirty="0"/>
              </a:p>
            </p:txBody>
          </p:sp>
        </mc:Choice>
        <mc:Fallback xmlns="">
          <p:sp>
            <p:nvSpPr>
              <p:cNvPr id="28" name="TextBox 27">
                <a:extLst>
                  <a:ext uri="{FF2B5EF4-FFF2-40B4-BE49-F238E27FC236}">
                    <a16:creationId xmlns:a16="http://schemas.microsoft.com/office/drawing/2014/main" id="{E860E5DB-5487-6141-A111-4013B0EB715D}"/>
                  </a:ext>
                </a:extLst>
              </p:cNvPr>
              <p:cNvSpPr txBox="1">
                <a:spLocks noRot="1" noChangeAspect="1" noMove="1" noResize="1" noEditPoints="1" noAdjustHandles="1" noChangeArrowheads="1" noChangeShapeType="1" noTextEdit="1"/>
              </p:cNvSpPr>
              <p:nvPr/>
            </p:nvSpPr>
            <p:spPr>
              <a:xfrm>
                <a:off x="6426339" y="2571750"/>
                <a:ext cx="2167325" cy="412613"/>
              </a:xfrm>
              <a:prstGeom prst="rect">
                <a:avLst/>
              </a:prstGeom>
              <a:blipFill>
                <a:blip r:embed="rId10"/>
                <a:stretch>
                  <a:fillRect l="-581" t="-3030" r="-581" b="-121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E9D23AA3-D48C-F34C-AC6E-79C51468AD8E}"/>
              </a:ext>
            </a:extLst>
          </p:cNvPr>
          <p:cNvSpPr/>
          <p:nvPr/>
        </p:nvSpPr>
        <p:spPr>
          <a:xfrm>
            <a:off x="3169921" y="3347117"/>
            <a:ext cx="1314994" cy="104336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75C2D6-409C-414D-8697-AD103BA879CF}"/>
              </a:ext>
            </a:extLst>
          </p:cNvPr>
          <p:cNvSpPr/>
          <p:nvPr/>
        </p:nvSpPr>
        <p:spPr>
          <a:xfrm>
            <a:off x="4484914" y="2329930"/>
            <a:ext cx="1648733" cy="1017187"/>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809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animBg="1"/>
      <p:bldP spid="4" grpId="1" animBg="1"/>
      <p:bldP spid="14" grpId="0" animBg="1"/>
      <p:bldP spid="1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Modeling</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97967786"/>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object, clock&#10;&#10;Description automatically generated">
            <a:extLst>
              <a:ext uri="{FF2B5EF4-FFF2-40B4-BE49-F238E27FC236}">
                <a16:creationId xmlns:a16="http://schemas.microsoft.com/office/drawing/2014/main" id="{891E8611-85D4-2C46-A763-2E99209539B1}"/>
              </a:ext>
            </a:extLst>
          </p:cNvPr>
          <p:cNvPicPr>
            <a:picLocks noChangeAspect="1"/>
          </p:cNvPicPr>
          <p:nvPr/>
        </p:nvPicPr>
        <p:blipFill>
          <a:blip r:embed="rId7"/>
          <a:stretch>
            <a:fillRect/>
          </a:stretch>
        </p:blipFill>
        <p:spPr>
          <a:xfrm>
            <a:off x="1141772" y="3320747"/>
            <a:ext cx="1282543" cy="50834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132CF3F0-8064-D54A-B10D-73DFAFAE7EC1}"/>
              </a:ext>
            </a:extLst>
          </p:cNvPr>
          <p:cNvPicPr>
            <a:picLocks noChangeAspect="1"/>
          </p:cNvPicPr>
          <p:nvPr/>
        </p:nvPicPr>
        <p:blipFill>
          <a:blip r:embed="rId8"/>
          <a:stretch>
            <a:fillRect/>
          </a:stretch>
        </p:blipFill>
        <p:spPr>
          <a:xfrm>
            <a:off x="3840629" y="1741966"/>
            <a:ext cx="1462741" cy="350320"/>
          </a:xfrm>
          <a:prstGeom prst="rect">
            <a:avLst/>
          </a:prstGeom>
        </p:spPr>
      </p:pic>
      <p:pic>
        <p:nvPicPr>
          <p:cNvPr id="13" name="Picture 12" descr="A close up of a logo&#10;&#10;Description automatically generated">
            <a:extLst>
              <a:ext uri="{FF2B5EF4-FFF2-40B4-BE49-F238E27FC236}">
                <a16:creationId xmlns:a16="http://schemas.microsoft.com/office/drawing/2014/main" id="{BB07CC29-9B41-CB46-A991-1E09FAF167C4}"/>
              </a:ext>
            </a:extLst>
          </p:cNvPr>
          <p:cNvPicPr>
            <a:picLocks noChangeAspect="1"/>
          </p:cNvPicPr>
          <p:nvPr/>
        </p:nvPicPr>
        <p:blipFill>
          <a:blip r:embed="rId9"/>
          <a:stretch>
            <a:fillRect/>
          </a:stretch>
        </p:blipFill>
        <p:spPr>
          <a:xfrm>
            <a:off x="1242817" y="3926950"/>
            <a:ext cx="1080453" cy="429287"/>
          </a:xfrm>
          <a:prstGeom prst="rect">
            <a:avLst/>
          </a:prstGeom>
        </p:spPr>
      </p:pic>
      <p:pic>
        <p:nvPicPr>
          <p:cNvPr id="26" name="Picture 25" descr="A close up of a sign&#10;&#10;Description automatically generated">
            <a:extLst>
              <a:ext uri="{FF2B5EF4-FFF2-40B4-BE49-F238E27FC236}">
                <a16:creationId xmlns:a16="http://schemas.microsoft.com/office/drawing/2014/main" id="{5D71CD40-8B92-4C49-918E-F50FFA82EC78}"/>
              </a:ext>
            </a:extLst>
          </p:cNvPr>
          <p:cNvPicPr>
            <a:picLocks noChangeAspect="1"/>
          </p:cNvPicPr>
          <p:nvPr/>
        </p:nvPicPr>
        <p:blipFill>
          <a:blip r:embed="rId10"/>
          <a:stretch>
            <a:fillRect/>
          </a:stretch>
        </p:blipFill>
        <p:spPr>
          <a:xfrm>
            <a:off x="800185" y="2856322"/>
            <a:ext cx="1965716" cy="411572"/>
          </a:xfrm>
          <a:prstGeom prst="rect">
            <a:avLst/>
          </a:prstGeom>
        </p:spPr>
      </p:pic>
      <p:sp>
        <p:nvSpPr>
          <p:cNvPr id="34" name="TextBox 33">
            <a:extLst>
              <a:ext uri="{FF2B5EF4-FFF2-40B4-BE49-F238E27FC236}">
                <a16:creationId xmlns:a16="http://schemas.microsoft.com/office/drawing/2014/main" id="{09FDBD59-BD00-0747-8AA9-DF26FD6BE62D}"/>
              </a:ext>
            </a:extLst>
          </p:cNvPr>
          <p:cNvSpPr txBox="1"/>
          <p:nvPr/>
        </p:nvSpPr>
        <p:spPr>
          <a:xfrm>
            <a:off x="625899" y="2280897"/>
            <a:ext cx="2643672" cy="307777"/>
          </a:xfrm>
          <a:prstGeom prst="rect">
            <a:avLst/>
          </a:prstGeom>
          <a:noFill/>
        </p:spPr>
        <p:txBody>
          <a:bodyPr wrap="none" rtlCol="0">
            <a:spAutoFit/>
          </a:bodyPr>
          <a:lstStyle/>
          <a:p>
            <a:r>
              <a:rPr lang="en-US" dirty="0"/>
              <a:t>Data Handling, Pre-Processing</a:t>
            </a:r>
          </a:p>
        </p:txBody>
      </p:sp>
      <p:grpSp>
        <p:nvGrpSpPr>
          <p:cNvPr id="40" name="Group 39">
            <a:extLst>
              <a:ext uri="{FF2B5EF4-FFF2-40B4-BE49-F238E27FC236}">
                <a16:creationId xmlns:a16="http://schemas.microsoft.com/office/drawing/2014/main" id="{2C3F7A2C-2170-8346-A0B9-483DD6BAC895}"/>
              </a:ext>
            </a:extLst>
          </p:cNvPr>
          <p:cNvGrpSpPr/>
          <p:nvPr/>
        </p:nvGrpSpPr>
        <p:grpSpPr>
          <a:xfrm>
            <a:off x="6618403" y="2290322"/>
            <a:ext cx="1867820" cy="1525934"/>
            <a:chOff x="6618403" y="2290322"/>
            <a:chExt cx="1867820" cy="1525934"/>
          </a:xfrm>
        </p:grpSpPr>
        <p:pic>
          <p:nvPicPr>
            <p:cNvPr id="23" name="Picture 22" descr="A close up of a logo&#10;&#10;Description automatically generated">
              <a:extLst>
                <a:ext uri="{FF2B5EF4-FFF2-40B4-BE49-F238E27FC236}">
                  <a16:creationId xmlns:a16="http://schemas.microsoft.com/office/drawing/2014/main" id="{3932C9A8-04B3-0F46-9DC3-435D7FCF0953}"/>
                </a:ext>
              </a:extLst>
            </p:cNvPr>
            <p:cNvPicPr>
              <a:picLocks noChangeAspect="1"/>
            </p:cNvPicPr>
            <p:nvPr/>
          </p:nvPicPr>
          <p:blipFill>
            <a:blip r:embed="rId11"/>
            <a:stretch>
              <a:fillRect/>
            </a:stretch>
          </p:blipFill>
          <p:spPr>
            <a:xfrm>
              <a:off x="7065511" y="2892307"/>
              <a:ext cx="860612" cy="463296"/>
            </a:xfrm>
            <a:prstGeom prst="rect">
              <a:avLst/>
            </a:prstGeom>
          </p:spPr>
        </p:pic>
        <p:pic>
          <p:nvPicPr>
            <p:cNvPr id="30" name="Picture 29" descr="A picture containing food&#10;&#10;Description automatically generated">
              <a:extLst>
                <a:ext uri="{FF2B5EF4-FFF2-40B4-BE49-F238E27FC236}">
                  <a16:creationId xmlns:a16="http://schemas.microsoft.com/office/drawing/2014/main" id="{CE512F0C-F678-8640-A9A4-1FA7D52FBE21}"/>
                </a:ext>
              </a:extLst>
            </p:cNvPr>
            <p:cNvPicPr>
              <a:picLocks noChangeAspect="1"/>
            </p:cNvPicPr>
            <p:nvPr/>
          </p:nvPicPr>
          <p:blipFill>
            <a:blip r:embed="rId12"/>
            <a:stretch>
              <a:fillRect/>
            </a:stretch>
          </p:blipFill>
          <p:spPr>
            <a:xfrm>
              <a:off x="6828354" y="3571520"/>
              <a:ext cx="1334926" cy="244736"/>
            </a:xfrm>
            <a:prstGeom prst="rect">
              <a:avLst/>
            </a:prstGeom>
          </p:spPr>
        </p:pic>
        <p:sp>
          <p:nvSpPr>
            <p:cNvPr id="36" name="TextBox 35">
              <a:extLst>
                <a:ext uri="{FF2B5EF4-FFF2-40B4-BE49-F238E27FC236}">
                  <a16:creationId xmlns:a16="http://schemas.microsoft.com/office/drawing/2014/main" id="{9748BDB9-608F-DF44-A6F4-42C34D8FF3FE}"/>
                </a:ext>
              </a:extLst>
            </p:cNvPr>
            <p:cNvSpPr txBox="1"/>
            <p:nvPr/>
          </p:nvSpPr>
          <p:spPr>
            <a:xfrm>
              <a:off x="6618403" y="2290322"/>
              <a:ext cx="1867820" cy="307777"/>
            </a:xfrm>
            <a:prstGeom prst="rect">
              <a:avLst/>
            </a:prstGeom>
            <a:noFill/>
          </p:spPr>
          <p:txBody>
            <a:bodyPr wrap="none" rtlCol="0">
              <a:spAutoFit/>
            </a:bodyPr>
            <a:lstStyle/>
            <a:p>
              <a:pPr algn="ctr"/>
              <a:r>
                <a:rPr lang="en-US" dirty="0"/>
                <a:t>Metrics, Visualization</a:t>
              </a:r>
            </a:p>
          </p:txBody>
        </p:sp>
      </p:grpSp>
      <p:grpSp>
        <p:nvGrpSpPr>
          <p:cNvPr id="39" name="Group 38">
            <a:extLst>
              <a:ext uri="{FF2B5EF4-FFF2-40B4-BE49-F238E27FC236}">
                <a16:creationId xmlns:a16="http://schemas.microsoft.com/office/drawing/2014/main" id="{5BEE331B-94DC-BA4F-8B99-A2719B40B6C6}"/>
              </a:ext>
            </a:extLst>
          </p:cNvPr>
          <p:cNvGrpSpPr/>
          <p:nvPr/>
        </p:nvGrpSpPr>
        <p:grpSpPr>
          <a:xfrm>
            <a:off x="3351057" y="2292554"/>
            <a:ext cx="2892138" cy="2511421"/>
            <a:chOff x="3351057" y="2292554"/>
            <a:chExt cx="2892138" cy="2511421"/>
          </a:xfrm>
        </p:grpSpPr>
        <p:pic>
          <p:nvPicPr>
            <p:cNvPr id="15" name="Picture 14" descr="A drawing of a face&#10;&#10;Description automatically generated">
              <a:extLst>
                <a:ext uri="{FF2B5EF4-FFF2-40B4-BE49-F238E27FC236}">
                  <a16:creationId xmlns:a16="http://schemas.microsoft.com/office/drawing/2014/main" id="{51EF4E55-2471-9648-A2C3-0A44B34FDC21}"/>
                </a:ext>
              </a:extLst>
            </p:cNvPr>
            <p:cNvPicPr>
              <a:picLocks noChangeAspect="1"/>
            </p:cNvPicPr>
            <p:nvPr/>
          </p:nvPicPr>
          <p:blipFill>
            <a:blip r:embed="rId13"/>
            <a:stretch>
              <a:fillRect/>
            </a:stretch>
          </p:blipFill>
          <p:spPr>
            <a:xfrm>
              <a:off x="4157059" y="4099911"/>
              <a:ext cx="581466" cy="704064"/>
            </a:xfrm>
            <a:prstGeom prst="rect">
              <a:avLst/>
            </a:prstGeom>
          </p:spPr>
        </p:pic>
        <p:pic>
          <p:nvPicPr>
            <p:cNvPr id="17" name="Picture 16" descr="A close up of a sign&#10;&#10;Description automatically generated">
              <a:extLst>
                <a:ext uri="{FF2B5EF4-FFF2-40B4-BE49-F238E27FC236}">
                  <a16:creationId xmlns:a16="http://schemas.microsoft.com/office/drawing/2014/main" id="{3FCA6409-E536-7C41-8AF9-124E92A859E0}"/>
                </a:ext>
              </a:extLst>
            </p:cNvPr>
            <p:cNvPicPr>
              <a:picLocks noChangeAspect="1"/>
            </p:cNvPicPr>
            <p:nvPr/>
          </p:nvPicPr>
          <p:blipFill>
            <a:blip r:embed="rId14"/>
            <a:stretch>
              <a:fillRect/>
            </a:stretch>
          </p:blipFill>
          <p:spPr>
            <a:xfrm>
              <a:off x="3554234" y="2887044"/>
              <a:ext cx="1524000" cy="4419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1C958550-70D7-C04C-AF59-BFED35172DEF}"/>
                </a:ext>
              </a:extLst>
            </p:cNvPr>
            <p:cNvPicPr>
              <a:picLocks noChangeAspect="1"/>
            </p:cNvPicPr>
            <p:nvPr/>
          </p:nvPicPr>
          <p:blipFill>
            <a:blip r:embed="rId15"/>
            <a:stretch>
              <a:fillRect/>
            </a:stretch>
          </p:blipFill>
          <p:spPr>
            <a:xfrm>
              <a:off x="5078234" y="2789159"/>
              <a:ext cx="765124" cy="637730"/>
            </a:xfrm>
            <a:prstGeom prst="rect">
              <a:avLst/>
            </a:prstGeom>
          </p:spPr>
        </p:pic>
        <p:pic>
          <p:nvPicPr>
            <p:cNvPr id="33" name="Picture 32" descr="A picture containing clock, plate, drawing&#10;&#10;Description automatically generated">
              <a:extLst>
                <a:ext uri="{FF2B5EF4-FFF2-40B4-BE49-F238E27FC236}">
                  <a16:creationId xmlns:a16="http://schemas.microsoft.com/office/drawing/2014/main" id="{2FDD3C71-E437-8C44-A39B-0079D00BAAFE}"/>
                </a:ext>
              </a:extLst>
            </p:cNvPr>
            <p:cNvPicPr>
              <a:picLocks noChangeAspect="1"/>
            </p:cNvPicPr>
            <p:nvPr/>
          </p:nvPicPr>
          <p:blipFill>
            <a:blip r:embed="rId16"/>
            <a:stretch>
              <a:fillRect/>
            </a:stretch>
          </p:blipFill>
          <p:spPr>
            <a:xfrm>
              <a:off x="4830739" y="4263418"/>
              <a:ext cx="630057" cy="377050"/>
            </a:xfrm>
            <a:prstGeom prst="rect">
              <a:avLst/>
            </a:prstGeom>
          </p:spPr>
        </p:pic>
        <p:sp>
          <p:nvSpPr>
            <p:cNvPr id="35" name="TextBox 34">
              <a:extLst>
                <a:ext uri="{FF2B5EF4-FFF2-40B4-BE49-F238E27FC236}">
                  <a16:creationId xmlns:a16="http://schemas.microsoft.com/office/drawing/2014/main" id="{2E522529-A961-FF45-A3B5-467370398B01}"/>
                </a:ext>
              </a:extLst>
            </p:cNvPr>
            <p:cNvSpPr txBox="1"/>
            <p:nvPr/>
          </p:nvSpPr>
          <p:spPr>
            <a:xfrm>
              <a:off x="3351057" y="2292554"/>
              <a:ext cx="2892138" cy="307777"/>
            </a:xfrm>
            <a:prstGeom prst="rect">
              <a:avLst/>
            </a:prstGeom>
            <a:noFill/>
          </p:spPr>
          <p:txBody>
            <a:bodyPr wrap="none" rtlCol="0">
              <a:spAutoFit/>
            </a:bodyPr>
            <a:lstStyle/>
            <a:p>
              <a:pPr algn="ctr"/>
              <a:r>
                <a:rPr lang="en-US" dirty="0"/>
                <a:t>Neural Network Design &amp; Training</a:t>
              </a:r>
            </a:p>
          </p:txBody>
        </p:sp>
        <p:sp>
          <p:nvSpPr>
            <p:cNvPr id="37" name="TextBox 36">
              <a:extLst>
                <a:ext uri="{FF2B5EF4-FFF2-40B4-BE49-F238E27FC236}">
                  <a16:creationId xmlns:a16="http://schemas.microsoft.com/office/drawing/2014/main" id="{BF2A6AC4-7BFF-DC4E-8970-61F068F1FB85}"/>
                </a:ext>
              </a:extLst>
            </p:cNvPr>
            <p:cNvSpPr txBox="1"/>
            <p:nvPr/>
          </p:nvSpPr>
          <p:spPr>
            <a:xfrm>
              <a:off x="3760626" y="3676550"/>
              <a:ext cx="2073003" cy="492443"/>
            </a:xfrm>
            <a:prstGeom prst="rect">
              <a:avLst/>
            </a:prstGeom>
            <a:noFill/>
          </p:spPr>
          <p:txBody>
            <a:bodyPr wrap="none" rtlCol="0">
              <a:spAutoFit/>
            </a:bodyPr>
            <a:lstStyle/>
            <a:p>
              <a:pPr algn="ctr"/>
              <a:r>
                <a:rPr lang="en-US" dirty="0"/>
                <a:t>Hyperparameter Tuning</a:t>
              </a:r>
            </a:p>
            <a:p>
              <a:pPr algn="ctr"/>
              <a:r>
                <a:rPr lang="en-US" sz="1100" dirty="0"/>
                <a:t>(Bayesian Optimization)</a:t>
              </a:r>
            </a:p>
          </p:txBody>
        </p:sp>
      </p:grpSp>
      <p:sp>
        <p:nvSpPr>
          <p:cNvPr id="38" name="TextBox 37">
            <a:extLst>
              <a:ext uri="{FF2B5EF4-FFF2-40B4-BE49-F238E27FC236}">
                <a16:creationId xmlns:a16="http://schemas.microsoft.com/office/drawing/2014/main" id="{554E61AD-0C0B-2342-A216-87A4F7318BC9}"/>
              </a:ext>
            </a:extLst>
          </p:cNvPr>
          <p:cNvSpPr txBox="1"/>
          <p:nvPr/>
        </p:nvSpPr>
        <p:spPr>
          <a:xfrm>
            <a:off x="1347668" y="4440019"/>
            <a:ext cx="870751" cy="307777"/>
          </a:xfrm>
          <a:prstGeom prst="rect">
            <a:avLst/>
          </a:prstGeom>
          <a:noFill/>
        </p:spPr>
        <p:txBody>
          <a:bodyPr wrap="none" rtlCol="0">
            <a:spAutoFit/>
          </a:bodyPr>
          <a:lstStyle/>
          <a:p>
            <a:r>
              <a:rPr lang="en-US" dirty="0" err="1"/>
              <a:t>imblearn</a:t>
            </a:r>
            <a:endParaRPr lang="en-US" dirty="0"/>
          </a:p>
        </p:txBody>
      </p:sp>
    </p:spTree>
    <p:extLst>
      <p:ext uri="{BB962C8B-B14F-4D97-AF65-F5344CB8AC3E}">
        <p14:creationId xmlns:p14="http://schemas.microsoft.com/office/powerpoint/2010/main" val="18099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25D8-E126-4C48-AF3D-0FB718F19C24}"/>
              </a:ext>
            </a:extLst>
          </p:cNvPr>
          <p:cNvSpPr>
            <a:spLocks noGrp="1"/>
          </p:cNvSpPr>
          <p:nvPr>
            <p:ph type="ctrTitle"/>
          </p:nvPr>
        </p:nvSpPr>
        <p:spPr/>
        <p:txBody>
          <a:bodyPr/>
          <a:lstStyle/>
          <a:p>
            <a:r>
              <a:rPr lang="en-US" dirty="0"/>
              <a:t>Using Results</a:t>
            </a:r>
          </a:p>
        </p:txBody>
      </p:sp>
      <p:graphicFrame>
        <p:nvGraphicFramePr>
          <p:cNvPr id="3" name="Diagram 2">
            <a:extLst>
              <a:ext uri="{FF2B5EF4-FFF2-40B4-BE49-F238E27FC236}">
                <a16:creationId xmlns:a16="http://schemas.microsoft.com/office/drawing/2014/main" id="{D9C0A87C-AE6E-A544-8BFC-8A8A33F3E3DF}"/>
              </a:ext>
            </a:extLst>
          </p:cNvPr>
          <p:cNvGraphicFramePr/>
          <p:nvPr>
            <p:extLst>
              <p:ext uri="{D42A27DB-BD31-4B8C-83A1-F6EECF244321}">
                <p14:modId xmlns:p14="http://schemas.microsoft.com/office/powerpoint/2010/main" val="3105120505"/>
              </p:ext>
            </p:extLst>
          </p:nvPr>
        </p:nvGraphicFramePr>
        <p:xfrm>
          <a:off x="1524000" y="539751"/>
          <a:ext cx="6096000" cy="1466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Graphic 17">
            <a:extLst>
              <a:ext uri="{FF2B5EF4-FFF2-40B4-BE49-F238E27FC236}">
                <a16:creationId xmlns:a16="http://schemas.microsoft.com/office/drawing/2014/main" id="{0B4FCFD8-8E78-D24B-A067-400DCC064A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74830" y="1676399"/>
            <a:ext cx="4194339" cy="338678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8B6DA7-955B-E847-A63C-F804B2FCF674}"/>
                  </a:ext>
                </a:extLst>
              </p:cNvPr>
              <p:cNvSpPr txBox="1"/>
              <p:nvPr/>
            </p:nvSpPr>
            <p:spPr>
              <a:xfrm flipH="1">
                <a:off x="3517900" y="4468391"/>
                <a:ext cx="1498599" cy="1353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𝐹</m:t>
                              </m:r>
                            </m:e>
                            <m:sub>
                              <m:r>
                                <a:rPr lang="en-US" sz="800" b="0" i="1" smtClean="0">
                                  <a:latin typeface="Cambria Math" panose="02040503050406030204" pitchFamily="18" charset="0"/>
                                </a:rPr>
                                <m:t>1</m:t>
                              </m:r>
                            </m:sub>
                          </m:sSub>
                        </m:e>
                        <m:sub>
                          <m:r>
                            <m:rPr>
                              <m:nor/>
                            </m:rPr>
                            <a:rPr lang="en-US" sz="800" b="0" i="0" smtClean="0">
                              <a:latin typeface="Cambria Math" panose="02040503050406030204" pitchFamily="18" charset="0"/>
                            </a:rPr>
                            <m:t>Random</m:t>
                          </m:r>
                          <m:r>
                            <m:rPr>
                              <m:nor/>
                            </m:rPr>
                            <a:rPr lang="en-US" sz="800" b="0" i="0" smtClean="0">
                              <a:latin typeface="Cambria Math" panose="02040503050406030204" pitchFamily="18" charset="0"/>
                            </a:rPr>
                            <m:t> </m:t>
                          </m:r>
                          <m:r>
                            <m:rPr>
                              <m:nor/>
                            </m:rPr>
                            <a:rPr lang="en-US" sz="800" b="0" i="0" smtClean="0">
                              <a:latin typeface="Cambria Math" panose="02040503050406030204" pitchFamily="18" charset="0"/>
                            </a:rPr>
                            <m:t>Forest</m:t>
                          </m:r>
                        </m:sub>
                      </m:sSub>
                      <m:r>
                        <a:rPr lang="en-US" sz="800" b="0" i="1" smtClean="0">
                          <a:latin typeface="Cambria Math" panose="02040503050406030204" pitchFamily="18" charset="0"/>
                        </a:rPr>
                        <m:t>=0.51</m:t>
                      </m:r>
                    </m:oMath>
                  </m:oMathPara>
                </a14:m>
                <a:endParaRPr lang="en-US" sz="800" dirty="0"/>
              </a:p>
            </p:txBody>
          </p:sp>
        </mc:Choice>
        <mc:Fallback xmlns="">
          <p:sp>
            <p:nvSpPr>
              <p:cNvPr id="4" name="TextBox 3">
                <a:extLst>
                  <a:ext uri="{FF2B5EF4-FFF2-40B4-BE49-F238E27FC236}">
                    <a16:creationId xmlns:a16="http://schemas.microsoft.com/office/drawing/2014/main" id="{898B6DA7-955B-E847-A63C-F804B2FCF674}"/>
                  </a:ext>
                </a:extLst>
              </p:cNvPr>
              <p:cNvSpPr txBox="1">
                <a:spLocks noRot="1" noChangeAspect="1" noMove="1" noResize="1" noEditPoints="1" noAdjustHandles="1" noChangeArrowheads="1" noChangeShapeType="1" noTextEdit="1"/>
              </p:cNvSpPr>
              <p:nvPr/>
            </p:nvSpPr>
            <p:spPr>
              <a:xfrm flipH="1">
                <a:off x="3517900" y="4468391"/>
                <a:ext cx="1498599" cy="135358"/>
              </a:xfrm>
              <a:prstGeom prst="rect">
                <a:avLst/>
              </a:prstGeom>
              <a:blipFill>
                <a:blip r:embed="rId10"/>
                <a:stretch>
                  <a:fillRect b="-54545"/>
                </a:stretch>
              </a:blipFill>
            </p:spPr>
            <p:txBody>
              <a:bodyPr/>
              <a:lstStyle/>
              <a:p>
                <a:r>
                  <a:rPr lang="en-US">
                    <a:noFill/>
                  </a:rPr>
                  <a:t> </a:t>
                </a:r>
              </a:p>
            </p:txBody>
          </p:sp>
        </mc:Fallback>
      </mc:AlternateContent>
    </p:spTree>
    <p:extLst>
      <p:ext uri="{BB962C8B-B14F-4D97-AF65-F5344CB8AC3E}">
        <p14:creationId xmlns:p14="http://schemas.microsoft.com/office/powerpoint/2010/main" val="378833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6"/>
          <p:cNvSpPr txBox="1">
            <a:spLocks noGrp="1"/>
          </p:cNvSpPr>
          <p:nvPr>
            <p:ph type="subTitle" idx="1"/>
          </p:nvPr>
        </p:nvSpPr>
        <p:spPr>
          <a:xfrm>
            <a:off x="4405589" y="3107101"/>
            <a:ext cx="2964039" cy="13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Please contact me with any questions?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Sean Davern</a:t>
            </a:r>
          </a:p>
          <a:p>
            <a:pPr marL="0" lvl="0" indent="0" algn="l" rtl="0">
              <a:spcBef>
                <a:spcPts val="0"/>
              </a:spcBef>
              <a:spcAft>
                <a:spcPts val="0"/>
              </a:spcAft>
              <a:buClr>
                <a:schemeClr val="dk1"/>
              </a:buClr>
              <a:buSzPts val="1100"/>
              <a:buFont typeface="Arial"/>
              <a:buNone/>
            </a:pPr>
            <a:r>
              <a:rPr lang="en" dirty="0" err="1"/>
              <a:t>sean@lizandsean.com</a:t>
            </a:r>
            <a:endParaRPr dirty="0"/>
          </a:p>
          <a:p>
            <a:pPr marL="0" lvl="0" indent="0" algn="l" rtl="0">
              <a:spcBef>
                <a:spcPts val="0"/>
              </a:spcBef>
              <a:spcAft>
                <a:spcPts val="0"/>
              </a:spcAft>
              <a:buClr>
                <a:schemeClr val="dk1"/>
              </a:buClr>
              <a:buSzPts val="1100"/>
              <a:buFont typeface="Arial"/>
              <a:buNone/>
            </a:pPr>
            <a:r>
              <a:rPr lang="en" dirty="0"/>
              <a:t>(206) 919-2026</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 dirty="0"/>
              <a:t>       @</a:t>
            </a:r>
            <a:r>
              <a:rPr lang="en" dirty="0" err="1"/>
              <a:t>seandavern</a:t>
            </a:r>
            <a:endParaRPr lang="en" dirty="0"/>
          </a:p>
        </p:txBody>
      </p:sp>
      <p:sp>
        <p:nvSpPr>
          <p:cNvPr id="880" name="Google Shape;880;p46"/>
          <p:cNvSpPr txBox="1">
            <a:spLocks noGrp="1"/>
          </p:cNvSpPr>
          <p:nvPr>
            <p:ph type="ctrTitle"/>
          </p:nvPr>
        </p:nvSpPr>
        <p:spPr>
          <a:xfrm>
            <a:off x="2162190" y="2678360"/>
            <a:ext cx="2018700" cy="719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grpSp>
        <p:nvGrpSpPr>
          <p:cNvPr id="3" name="Group 2">
            <a:extLst>
              <a:ext uri="{FF2B5EF4-FFF2-40B4-BE49-F238E27FC236}">
                <a16:creationId xmlns:a16="http://schemas.microsoft.com/office/drawing/2014/main" id="{BD3F820E-86FE-654F-9AA8-A38216D64324}"/>
              </a:ext>
            </a:extLst>
          </p:cNvPr>
          <p:cNvGrpSpPr/>
          <p:nvPr/>
        </p:nvGrpSpPr>
        <p:grpSpPr>
          <a:xfrm>
            <a:off x="4510924" y="4161126"/>
            <a:ext cx="238017" cy="237754"/>
            <a:chOff x="1700935" y="4300514"/>
            <a:chExt cx="238017" cy="237754"/>
          </a:xfrm>
        </p:grpSpPr>
        <p:sp>
          <p:nvSpPr>
            <p:cNvPr id="888" name="Google Shape;888;p46">
              <a:hlinkClick r:id="rId5"/>
            </p:cNvPr>
            <p:cNvSpPr/>
            <p:nvPr/>
          </p:nvSpPr>
          <p:spPr>
            <a:xfrm>
              <a:off x="1700935" y="4300514"/>
              <a:ext cx="238017" cy="23775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a:hlinkClick r:id="rId5"/>
            </p:cNvPr>
            <p:cNvSpPr/>
            <p:nvPr/>
          </p:nvSpPr>
          <p:spPr>
            <a:xfrm>
              <a:off x="1755667" y="4395659"/>
              <a:ext cx="32883" cy="82907"/>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1750719" y="4350560"/>
              <a:ext cx="37830" cy="37830"/>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a:hlinkClick r:id="rId5"/>
            </p:cNvPr>
            <p:cNvSpPr/>
            <p:nvPr/>
          </p:nvSpPr>
          <p:spPr>
            <a:xfrm>
              <a:off x="1805713" y="4395659"/>
              <a:ext cx="88140" cy="82907"/>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Online Media 10" descr="2019-12-05_11-00-32.mp4">
            <a:hlinkClick r:id="" action="ppaction://media"/>
            <a:extLst>
              <a:ext uri="{FF2B5EF4-FFF2-40B4-BE49-F238E27FC236}">
                <a16:creationId xmlns:a16="http://schemas.microsoft.com/office/drawing/2014/main" id="{462D74B6-6AF7-F34E-9DFC-F2729E6399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16690" y="1364105"/>
            <a:ext cx="1406508" cy="1161898"/>
          </a:xfrm>
          <a:prstGeom prst="rect">
            <a:avLst/>
          </a:prstGeom>
        </p:spPr>
      </p:pic>
      <p:pic>
        <p:nvPicPr>
          <p:cNvPr id="17" name="Picture 16" descr="A close up of a logo&#10;&#10;Description automatically generated">
            <a:extLst>
              <a:ext uri="{FF2B5EF4-FFF2-40B4-BE49-F238E27FC236}">
                <a16:creationId xmlns:a16="http://schemas.microsoft.com/office/drawing/2014/main" id="{510AE428-6147-BB42-919C-5EF0270D62DA}"/>
              </a:ext>
            </a:extLst>
          </p:cNvPr>
          <p:cNvPicPr>
            <a:picLocks noChangeAspect="1"/>
          </p:cNvPicPr>
          <p:nvPr/>
        </p:nvPicPr>
        <p:blipFill rotWithShape="1">
          <a:blip r:embed="rId7"/>
          <a:srcRect l="1694" t="15178" r="-1"/>
          <a:stretch/>
        </p:blipFill>
        <p:spPr>
          <a:xfrm>
            <a:off x="2348268" y="1468888"/>
            <a:ext cx="2199014" cy="1161899"/>
          </a:xfrm>
          <a:prstGeom prst="rect">
            <a:avLst/>
          </a:prstGeom>
        </p:spPr>
      </p:pic>
      <p:grpSp>
        <p:nvGrpSpPr>
          <p:cNvPr id="18" name="Group 17">
            <a:extLst>
              <a:ext uri="{FF2B5EF4-FFF2-40B4-BE49-F238E27FC236}">
                <a16:creationId xmlns:a16="http://schemas.microsoft.com/office/drawing/2014/main" id="{D3B08D92-54DD-D643-8716-08FC2D502FDB}"/>
              </a:ext>
            </a:extLst>
          </p:cNvPr>
          <p:cNvGrpSpPr/>
          <p:nvPr/>
        </p:nvGrpSpPr>
        <p:grpSpPr>
          <a:xfrm>
            <a:off x="4390931" y="1534243"/>
            <a:ext cx="1201466" cy="752582"/>
            <a:chOff x="96027" y="4342139"/>
            <a:chExt cx="1201466" cy="752582"/>
          </a:xfrm>
        </p:grpSpPr>
        <p:pic>
          <p:nvPicPr>
            <p:cNvPr id="19" name="Picture 18" descr="A yellow sign with black text&#10;&#10;Description automatically generated">
              <a:extLst>
                <a:ext uri="{FF2B5EF4-FFF2-40B4-BE49-F238E27FC236}">
                  <a16:creationId xmlns:a16="http://schemas.microsoft.com/office/drawing/2014/main" id="{DE7F4618-B5CA-B14C-924E-9223AB73384B}"/>
                </a:ext>
              </a:extLst>
            </p:cNvPr>
            <p:cNvPicPr>
              <a:picLocks noChangeAspect="1"/>
            </p:cNvPicPr>
            <p:nvPr/>
          </p:nvPicPr>
          <p:blipFill>
            <a:blip r:embed="rId8"/>
            <a:stretch>
              <a:fillRect/>
            </a:stretch>
          </p:blipFill>
          <p:spPr>
            <a:xfrm>
              <a:off x="481965" y="4342139"/>
              <a:ext cx="815528" cy="741737"/>
            </a:xfrm>
            <a:prstGeom prst="rect">
              <a:avLst/>
            </a:prstGeom>
          </p:spPr>
        </p:pic>
        <p:pic>
          <p:nvPicPr>
            <p:cNvPr id="20" name="Picture 19" descr="A close up of a sign&#10;&#10;Description automatically generated">
              <a:extLst>
                <a:ext uri="{FF2B5EF4-FFF2-40B4-BE49-F238E27FC236}">
                  <a16:creationId xmlns:a16="http://schemas.microsoft.com/office/drawing/2014/main" id="{9198A3CA-A984-5547-92C7-60D29EEC7093}"/>
                </a:ext>
              </a:extLst>
            </p:cNvPr>
            <p:cNvPicPr>
              <a:picLocks noChangeAspect="1"/>
            </p:cNvPicPr>
            <p:nvPr/>
          </p:nvPicPr>
          <p:blipFill>
            <a:blip r:embed="rId9"/>
            <a:stretch>
              <a:fillRect/>
            </a:stretch>
          </p:blipFill>
          <p:spPr>
            <a:xfrm>
              <a:off x="96027" y="4364824"/>
              <a:ext cx="815527" cy="729897"/>
            </a:xfrm>
            <a:prstGeom prst="rect">
              <a:avLst/>
            </a:prstGeom>
          </p:spPr>
        </p:pic>
      </p:grpSp>
      <p:sp>
        <p:nvSpPr>
          <p:cNvPr id="2" name="TextBox 1">
            <a:extLst>
              <a:ext uri="{FF2B5EF4-FFF2-40B4-BE49-F238E27FC236}">
                <a16:creationId xmlns:a16="http://schemas.microsoft.com/office/drawing/2014/main" id="{1B154A66-432A-8F4C-BB0E-53DB5C040269}"/>
              </a:ext>
            </a:extLst>
          </p:cNvPr>
          <p:cNvSpPr txBox="1"/>
          <p:nvPr/>
        </p:nvSpPr>
        <p:spPr>
          <a:xfrm>
            <a:off x="2647169" y="1229129"/>
            <a:ext cx="1406508" cy="230832"/>
          </a:xfrm>
          <a:prstGeom prst="rect">
            <a:avLst/>
          </a:prstGeom>
          <a:noFill/>
        </p:spPr>
        <p:txBody>
          <a:bodyPr wrap="square" rtlCol="0">
            <a:spAutoFit/>
          </a:bodyPr>
          <a:lstStyle/>
          <a:p>
            <a:r>
              <a:rPr lang="en-US" sz="900" dirty="0"/>
              <a:t>Dense Neural Networks</a:t>
            </a:r>
          </a:p>
        </p:txBody>
      </p:sp>
      <p:sp>
        <p:nvSpPr>
          <p:cNvPr id="7" name="Oval 6">
            <a:extLst>
              <a:ext uri="{FF2B5EF4-FFF2-40B4-BE49-F238E27FC236}">
                <a16:creationId xmlns:a16="http://schemas.microsoft.com/office/drawing/2014/main" id="{D5612E67-E467-FE42-A4D8-07CD5723CDD2}"/>
              </a:ext>
            </a:extLst>
          </p:cNvPr>
          <p:cNvSpPr/>
          <p:nvPr/>
        </p:nvSpPr>
        <p:spPr>
          <a:xfrm>
            <a:off x="2754086" y="3304771"/>
            <a:ext cx="1299591" cy="1219200"/>
          </a:xfrm>
          <a:prstGeom prst="ellipse">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9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mute="1">
                <p:cTn id="12" repeatCount="indefinite" fill="hold" display="0">
                  <p:stCondLst>
                    <p:cond delay="indefinite"/>
                  </p:stCondLst>
                </p:cTn>
                <p:tgtEl>
                  <p:spTgt spid="1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D607-85AB-9045-A59F-C9AA900043B0}"/>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60730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B3FF40B9-6B1D-154C-8B1C-B6DDA0B4CDFB}"/>
              </a:ext>
            </a:extLst>
          </p:cNvPr>
          <p:cNvPicPr>
            <a:picLocks noChangeAspect="1"/>
          </p:cNvPicPr>
          <p:nvPr/>
        </p:nvPicPr>
        <p:blipFill>
          <a:blip r:embed="rId3"/>
          <a:stretch>
            <a:fillRect/>
          </a:stretch>
        </p:blipFill>
        <p:spPr>
          <a:xfrm>
            <a:off x="699715" y="766801"/>
            <a:ext cx="2903479" cy="2922091"/>
          </a:xfrm>
          <a:prstGeom prst="rect">
            <a:avLst/>
          </a:prstGeom>
        </p:spPr>
      </p:pic>
      <p:sp>
        <p:nvSpPr>
          <p:cNvPr id="2" name="Title 1">
            <a:extLst>
              <a:ext uri="{FF2B5EF4-FFF2-40B4-BE49-F238E27FC236}">
                <a16:creationId xmlns:a16="http://schemas.microsoft.com/office/drawing/2014/main" id="{3EC43108-F956-BF4E-9E13-CB473BC9DEEE}"/>
              </a:ext>
            </a:extLst>
          </p:cNvPr>
          <p:cNvSpPr>
            <a:spLocks noGrp="1"/>
          </p:cNvSpPr>
          <p:nvPr>
            <p:ph type="ctrTitle"/>
          </p:nvPr>
        </p:nvSpPr>
        <p:spPr>
          <a:xfrm>
            <a:off x="1801368" y="184866"/>
            <a:ext cx="5541263" cy="641100"/>
          </a:xfrm>
        </p:spPr>
        <p:txBody>
          <a:bodyPr/>
          <a:lstStyle/>
          <a:p>
            <a:r>
              <a:rPr lang="en-US" dirty="0"/>
              <a:t>Government Program to Data Set</a:t>
            </a:r>
          </a:p>
        </p:txBody>
      </p:sp>
      <p:pic>
        <p:nvPicPr>
          <p:cNvPr id="11" name="Picture 10">
            <a:extLst>
              <a:ext uri="{FF2B5EF4-FFF2-40B4-BE49-F238E27FC236}">
                <a16:creationId xmlns:a16="http://schemas.microsoft.com/office/drawing/2014/main" id="{15766DAA-CD6E-4845-9E25-F990EF4A2F1D}"/>
              </a:ext>
            </a:extLst>
          </p:cNvPr>
          <p:cNvPicPr>
            <a:picLocks noChangeAspect="1"/>
          </p:cNvPicPr>
          <p:nvPr/>
        </p:nvPicPr>
        <p:blipFill>
          <a:blip r:embed="rId4"/>
          <a:stretch>
            <a:fillRect/>
          </a:stretch>
        </p:blipFill>
        <p:spPr>
          <a:xfrm>
            <a:off x="2687541" y="1931847"/>
            <a:ext cx="3768918" cy="1856560"/>
          </a:xfrm>
          <a:prstGeom prst="rect">
            <a:avLst/>
          </a:prstGeom>
        </p:spPr>
      </p:pic>
      <p:pic>
        <p:nvPicPr>
          <p:cNvPr id="12" name="Picture 11">
            <a:extLst>
              <a:ext uri="{FF2B5EF4-FFF2-40B4-BE49-F238E27FC236}">
                <a16:creationId xmlns:a16="http://schemas.microsoft.com/office/drawing/2014/main" id="{F776FB42-A532-0F4D-BF4A-AF39F1FE8500}"/>
              </a:ext>
            </a:extLst>
          </p:cNvPr>
          <p:cNvPicPr>
            <a:picLocks noChangeAspect="1"/>
          </p:cNvPicPr>
          <p:nvPr/>
        </p:nvPicPr>
        <p:blipFill>
          <a:blip r:embed="rId5"/>
          <a:stretch>
            <a:fillRect/>
          </a:stretch>
        </p:blipFill>
        <p:spPr>
          <a:xfrm>
            <a:off x="4937760" y="2860127"/>
            <a:ext cx="3609893" cy="1922456"/>
          </a:xfrm>
          <a:prstGeom prst="rect">
            <a:avLst/>
          </a:prstGeom>
        </p:spPr>
      </p:pic>
    </p:spTree>
    <p:extLst>
      <p:ext uri="{BB962C8B-B14F-4D97-AF65-F5344CB8AC3E}">
        <p14:creationId xmlns:p14="http://schemas.microsoft.com/office/powerpoint/2010/main" val="40328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biology Breakthrough by Slidesgo">
  <a:themeElements>
    <a:clrScheme name="Simple Light">
      <a:dk1>
        <a:srgbClr val="252525"/>
      </a:dk1>
      <a:lt1>
        <a:srgbClr val="FFFFFF"/>
      </a:lt1>
      <a:dk2>
        <a:srgbClr val="595959"/>
      </a:dk2>
      <a:lt2>
        <a:srgbClr val="EEEEEE"/>
      </a:lt2>
      <a:accent1>
        <a:srgbClr val="D24141"/>
      </a:accent1>
      <a:accent2>
        <a:srgbClr val="B42526"/>
      </a:accent2>
      <a:accent3>
        <a:srgbClr val="800909"/>
      </a:accent3>
      <a:accent4>
        <a:srgbClr val="4F0000"/>
      </a:accent4>
      <a:accent5>
        <a:srgbClr val="D9D9D9"/>
      </a:accent5>
      <a:accent6>
        <a:srgbClr val="CCCCCC"/>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1685</TotalTime>
  <Words>818</Words>
  <Application>Microsoft Macintosh PowerPoint</Application>
  <PresentationFormat>On-screen Show (16:9)</PresentationFormat>
  <Paragraphs>109</Paragraphs>
  <Slides>12</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Cambria Math</vt:lpstr>
      <vt:lpstr>Helvetica Neue</vt:lpstr>
      <vt:lpstr>Muli</vt:lpstr>
      <vt:lpstr>Muli Regular</vt:lpstr>
      <vt:lpstr>Raleway</vt:lpstr>
      <vt:lpstr>Squada One</vt:lpstr>
      <vt:lpstr>Microbiology Breakthrough by Slidesgo</vt:lpstr>
      <vt:lpstr>Predicting Toxicity With Deep Learning</vt:lpstr>
      <vt:lpstr>30% of Drugs Fail Clinical Trials due to Toxicity </vt:lpstr>
      <vt:lpstr>Data</vt:lpstr>
      <vt:lpstr>Business Should Drive Metrics</vt:lpstr>
      <vt:lpstr>Modeling</vt:lpstr>
      <vt:lpstr>Using Results</vt:lpstr>
      <vt:lpstr>THANKS</vt:lpstr>
      <vt:lpstr>Appendix</vt:lpstr>
      <vt:lpstr>Government Program to Data Set</vt:lpstr>
      <vt:lpstr>Data</vt:lpstr>
      <vt:lpstr>Using Results</vt:lpstr>
      <vt:lpstr>Toxicity Tests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BREAKTHROUGH</dc:title>
  <cp:lastModifiedBy>Sean Davern</cp:lastModifiedBy>
  <cp:revision>112</cp:revision>
  <dcterms:modified xsi:type="dcterms:W3CDTF">2019-12-10T23:30:45Z</dcterms:modified>
</cp:coreProperties>
</file>